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notesMasterIdLst>
    <p:notesMasterId r:id="rId71"/>
  </p:notesMasterIdLst>
  <p:handoutMasterIdLst>
    <p:handoutMasterId r:id="rId72"/>
  </p:handoutMasterIdLst>
  <p:sldIdLst>
    <p:sldId id="272" r:id="rId2"/>
    <p:sldId id="274" r:id="rId3"/>
    <p:sldId id="277" r:id="rId4"/>
    <p:sldId id="278" r:id="rId5"/>
    <p:sldId id="279" r:id="rId6"/>
    <p:sldId id="280" r:id="rId7"/>
    <p:sldId id="763" r:id="rId8"/>
    <p:sldId id="764" r:id="rId9"/>
    <p:sldId id="765" r:id="rId10"/>
    <p:sldId id="766" r:id="rId11"/>
    <p:sldId id="767" r:id="rId12"/>
    <p:sldId id="722" r:id="rId13"/>
    <p:sldId id="709" r:id="rId14"/>
    <p:sldId id="724" r:id="rId15"/>
    <p:sldId id="725" r:id="rId16"/>
    <p:sldId id="726" r:id="rId17"/>
    <p:sldId id="727" r:id="rId18"/>
    <p:sldId id="731" r:id="rId19"/>
    <p:sldId id="728" r:id="rId20"/>
    <p:sldId id="747" r:id="rId21"/>
    <p:sldId id="729" r:id="rId22"/>
    <p:sldId id="730" r:id="rId23"/>
    <p:sldId id="733" r:id="rId24"/>
    <p:sldId id="743" r:id="rId25"/>
    <p:sldId id="735" r:id="rId26"/>
    <p:sldId id="744" r:id="rId27"/>
    <p:sldId id="745" r:id="rId28"/>
    <p:sldId id="746" r:id="rId29"/>
    <p:sldId id="737" r:id="rId30"/>
    <p:sldId id="740" r:id="rId31"/>
    <p:sldId id="257" r:id="rId32"/>
    <p:sldId id="748" r:id="rId33"/>
    <p:sldId id="749" r:id="rId34"/>
    <p:sldId id="750" r:id="rId35"/>
    <p:sldId id="276" r:id="rId36"/>
    <p:sldId id="751" r:id="rId37"/>
    <p:sldId id="271" r:id="rId38"/>
    <p:sldId id="752" r:id="rId39"/>
    <p:sldId id="266" r:id="rId40"/>
    <p:sldId id="753" r:id="rId41"/>
    <p:sldId id="754" r:id="rId42"/>
    <p:sldId id="755" r:id="rId43"/>
    <p:sldId id="756" r:id="rId44"/>
    <p:sldId id="275" r:id="rId45"/>
    <p:sldId id="267" r:id="rId46"/>
    <p:sldId id="757" r:id="rId47"/>
    <p:sldId id="758" r:id="rId48"/>
    <p:sldId id="759" r:id="rId49"/>
    <p:sldId id="760" r:id="rId50"/>
    <p:sldId id="761" r:id="rId51"/>
    <p:sldId id="284" r:id="rId52"/>
    <p:sldId id="281" r:id="rId53"/>
    <p:sldId id="285" r:id="rId54"/>
    <p:sldId id="286" r:id="rId55"/>
    <p:sldId id="287" r:id="rId56"/>
    <p:sldId id="290" r:id="rId57"/>
    <p:sldId id="288" r:id="rId58"/>
    <p:sldId id="289" r:id="rId59"/>
    <p:sldId id="762" r:id="rId60"/>
    <p:sldId id="258" r:id="rId61"/>
    <p:sldId id="270" r:id="rId62"/>
    <p:sldId id="282" r:id="rId63"/>
    <p:sldId id="261" r:id="rId64"/>
    <p:sldId id="262" r:id="rId65"/>
    <p:sldId id="263" r:id="rId66"/>
    <p:sldId id="264" r:id="rId67"/>
    <p:sldId id="265" r:id="rId68"/>
    <p:sldId id="269" r:id="rId69"/>
    <p:sldId id="273" r:id="rId70"/>
  </p:sldIdLst>
  <p:sldSz cx="12192000" cy="6858000"/>
  <p:notesSz cx="7010400" cy="92964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Helvetica" panose="020B0604020202020204" pitchFamily="34" charset="0"/>
      <p:regular r:id="rId77"/>
      <p:bold r:id="rId78"/>
      <p:italic r:id="rId79"/>
      <p:boldItalic r:id="rId80"/>
    </p:embeddedFont>
    <p:embeddedFont>
      <p:font typeface="Myriad Pro" panose="020B0503030403020204" charset="0"/>
      <p:regular r:id="rId81"/>
      <p:bold r:id="rId82"/>
      <p:italic r:id="rId83"/>
      <p:boldItalic r:id="rId84"/>
    </p:embeddedFont>
    <p:embeddedFont>
      <p:font typeface="Times" panose="02020603050405020304" pitchFamily="18" charset="0"/>
      <p:regular r:id="rId85"/>
      <p:bold r:id="rId86"/>
      <p:italic r:id="rId87"/>
      <p:boldItalic r:id="rId88"/>
    </p:embeddedFont>
    <p:embeddedFont>
      <p:font typeface="Trebuchet MS" panose="020B0603020202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95963E-A5C8-4DAD-B169-50A1C955E1AA}">
          <p14:sldIdLst>
            <p14:sldId id="272"/>
            <p14:sldId id="274"/>
            <p14:sldId id="277"/>
            <p14:sldId id="278"/>
            <p14:sldId id="279"/>
            <p14:sldId id="280"/>
            <p14:sldId id="763"/>
            <p14:sldId id="764"/>
            <p14:sldId id="765"/>
            <p14:sldId id="766"/>
            <p14:sldId id="767"/>
          </p14:sldIdLst>
        </p14:section>
        <p14:section name="CogSci" id="{5648016C-1405-4675-8853-7C4B86CD00D4}">
          <p14:sldIdLst>
            <p14:sldId id="722"/>
            <p14:sldId id="709"/>
            <p14:sldId id="724"/>
            <p14:sldId id="725"/>
            <p14:sldId id="726"/>
            <p14:sldId id="727"/>
            <p14:sldId id="731"/>
            <p14:sldId id="728"/>
            <p14:sldId id="747"/>
            <p14:sldId id="729"/>
            <p14:sldId id="730"/>
            <p14:sldId id="733"/>
            <p14:sldId id="743"/>
            <p14:sldId id="735"/>
            <p14:sldId id="744"/>
            <p14:sldId id="745"/>
            <p14:sldId id="746"/>
            <p14:sldId id="737"/>
            <p14:sldId id="740"/>
          </p14:sldIdLst>
        </p14:section>
        <p14:section name="ACT-R" id="{828F2853-4B44-4AAA-897D-69C999307CCB}">
          <p14:sldIdLst>
            <p14:sldId id="257"/>
            <p14:sldId id="748"/>
            <p14:sldId id="749"/>
            <p14:sldId id="750"/>
            <p14:sldId id="276"/>
            <p14:sldId id="751"/>
            <p14:sldId id="271"/>
            <p14:sldId id="752"/>
            <p14:sldId id="266"/>
            <p14:sldId id="753"/>
            <p14:sldId id="754"/>
            <p14:sldId id="755"/>
            <p14:sldId id="756"/>
            <p14:sldId id="275"/>
            <p14:sldId id="267"/>
            <p14:sldId id="757"/>
            <p14:sldId id="758"/>
            <p14:sldId id="759"/>
            <p14:sldId id="760"/>
            <p14:sldId id="761"/>
            <p14:sldId id="284"/>
            <p14:sldId id="281"/>
            <p14:sldId id="285"/>
            <p14:sldId id="286"/>
            <p14:sldId id="287"/>
            <p14:sldId id="290"/>
            <p14:sldId id="288"/>
            <p14:sldId id="289"/>
            <p14:sldId id="762"/>
          </p14:sldIdLst>
        </p14:section>
        <p14:section name="New ACT-R Stuff" id="{9369C08E-00E0-4C40-8AFD-A08B8337F0D9}">
          <p14:sldIdLst>
            <p14:sldId id="258"/>
            <p14:sldId id="270"/>
            <p14:sldId id="282"/>
            <p14:sldId id="261"/>
            <p14:sldId id="262"/>
            <p14:sldId id="263"/>
            <p14:sldId id="264"/>
            <p14:sldId id="265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213"/>
    <a:srgbClr val="006633"/>
    <a:srgbClr val="1E6238"/>
    <a:srgbClr val="0000FF"/>
    <a:srgbClr val="BCD631"/>
    <a:srgbClr val="4D4D4D"/>
    <a:srgbClr val="5F5F5F"/>
    <a:srgbClr val="777777"/>
    <a:srgbClr val="9696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A3415-F758-41CB-BA19-BADEF359D4BC}" v="60" dt="2019-02-05T18:44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8" autoAdjust="0"/>
    <p:restoredTop sz="94471" autoAdjust="0"/>
  </p:normalViewPr>
  <p:slideViewPr>
    <p:cSldViewPr>
      <p:cViewPr varScale="1">
        <p:scale>
          <a:sx n="133" d="100"/>
          <a:sy n="133" d="100"/>
        </p:scale>
        <p:origin x="138" y="9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ku Iguru" userId="f70226b6486a10e6" providerId="LiveId" clId="{D57D6E30-D646-4E8A-BF70-1C8E1CEC5305}"/>
    <pc:docChg chg="undo custSel addSld delSld modSld modSection">
      <pc:chgData name="Maiku Iguru" userId="f70226b6486a10e6" providerId="LiveId" clId="{D57D6E30-D646-4E8A-BF70-1C8E1CEC5305}" dt="2019-02-05T18:44:41.277" v="1636" actId="20577"/>
      <pc:docMkLst>
        <pc:docMk/>
      </pc:docMkLst>
      <pc:sldChg chg="del">
        <pc:chgData name="Maiku Iguru" userId="f70226b6486a10e6" providerId="LiveId" clId="{D57D6E30-D646-4E8A-BF70-1C8E1CEC5305}" dt="2019-02-05T18:05:42.141" v="2" actId="2696"/>
        <pc:sldMkLst>
          <pc:docMk/>
          <pc:sldMk cId="0" sldId="256"/>
        </pc:sldMkLst>
      </pc:sldChg>
      <pc:sldChg chg="add del">
        <pc:chgData name="Maiku Iguru" userId="f70226b6486a10e6" providerId="LiveId" clId="{D57D6E30-D646-4E8A-BF70-1C8E1CEC5305}" dt="2019-02-05T18:11:02.630" v="93"/>
        <pc:sldMkLst>
          <pc:docMk/>
          <pc:sldMk cId="0" sldId="257"/>
        </pc:sldMkLst>
      </pc:sldChg>
      <pc:sldChg chg="add del">
        <pc:chgData name="Maiku Iguru" userId="f70226b6486a10e6" providerId="LiveId" clId="{D57D6E30-D646-4E8A-BF70-1C8E1CEC5305}" dt="2019-02-05T18:08:56.679" v="83"/>
        <pc:sldMkLst>
          <pc:docMk/>
          <pc:sldMk cId="0" sldId="258"/>
        </pc:sldMkLst>
      </pc:sldChg>
      <pc:sldChg chg="del">
        <pc:chgData name="Maiku Iguru" userId="f70226b6486a10e6" providerId="LiveId" clId="{D57D6E30-D646-4E8A-BF70-1C8E1CEC5305}" dt="2019-02-05T18:05:42.246" v="5" actId="2696"/>
        <pc:sldMkLst>
          <pc:docMk/>
          <pc:sldMk cId="0" sldId="259"/>
        </pc:sldMkLst>
      </pc:sldChg>
      <pc:sldChg chg="del">
        <pc:chgData name="Maiku Iguru" userId="f70226b6486a10e6" providerId="LiveId" clId="{D57D6E30-D646-4E8A-BF70-1C8E1CEC5305}" dt="2019-02-05T18:05:42.302" v="6" actId="2696"/>
        <pc:sldMkLst>
          <pc:docMk/>
          <pc:sldMk cId="0" sldId="260"/>
        </pc:sldMkLst>
      </pc:sldChg>
      <pc:sldChg chg="add del">
        <pc:chgData name="Maiku Iguru" userId="f70226b6486a10e6" providerId="LiveId" clId="{D57D6E30-D646-4E8A-BF70-1C8E1CEC5305}" dt="2019-02-05T18:09:33.619" v="86"/>
        <pc:sldMkLst>
          <pc:docMk/>
          <pc:sldMk cId="0" sldId="261"/>
        </pc:sldMkLst>
      </pc:sldChg>
      <pc:sldChg chg="add del">
        <pc:chgData name="Maiku Iguru" userId="f70226b6486a10e6" providerId="LiveId" clId="{D57D6E30-D646-4E8A-BF70-1C8E1CEC5305}" dt="2019-02-05T18:09:33.619" v="86"/>
        <pc:sldMkLst>
          <pc:docMk/>
          <pc:sldMk cId="0" sldId="262"/>
        </pc:sldMkLst>
      </pc:sldChg>
      <pc:sldChg chg="add del">
        <pc:chgData name="Maiku Iguru" userId="f70226b6486a10e6" providerId="LiveId" clId="{D57D6E30-D646-4E8A-BF70-1C8E1CEC5305}" dt="2019-02-05T18:09:33.619" v="86"/>
        <pc:sldMkLst>
          <pc:docMk/>
          <pc:sldMk cId="0" sldId="263"/>
        </pc:sldMkLst>
      </pc:sldChg>
      <pc:sldChg chg="add del">
        <pc:chgData name="Maiku Iguru" userId="f70226b6486a10e6" providerId="LiveId" clId="{D57D6E30-D646-4E8A-BF70-1C8E1CEC5305}" dt="2019-02-05T18:09:33.619" v="86"/>
        <pc:sldMkLst>
          <pc:docMk/>
          <pc:sldMk cId="0" sldId="264"/>
        </pc:sldMkLst>
      </pc:sldChg>
      <pc:sldChg chg="add del">
        <pc:chgData name="Maiku Iguru" userId="f70226b6486a10e6" providerId="LiveId" clId="{D57D6E30-D646-4E8A-BF70-1C8E1CEC5305}" dt="2019-02-05T18:09:33.619" v="86"/>
        <pc:sldMkLst>
          <pc:docMk/>
          <pc:sldMk cId="0" sldId="265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66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67"/>
        </pc:sldMkLst>
      </pc:sldChg>
      <pc:sldChg chg="del">
        <pc:chgData name="Maiku Iguru" userId="f70226b6486a10e6" providerId="LiveId" clId="{D57D6E30-D646-4E8A-BF70-1C8E1CEC5305}" dt="2019-02-05T18:05:42.048" v="0" actId="2696"/>
        <pc:sldMkLst>
          <pc:docMk/>
          <pc:sldMk cId="0" sldId="268"/>
        </pc:sldMkLst>
      </pc:sldChg>
      <pc:sldChg chg="modSp add del">
        <pc:chgData name="Maiku Iguru" userId="f70226b6486a10e6" providerId="LiveId" clId="{D57D6E30-D646-4E8A-BF70-1C8E1CEC5305}" dt="2019-02-05T18:10:14.015" v="92" actId="1076"/>
        <pc:sldMkLst>
          <pc:docMk/>
          <pc:sldMk cId="0" sldId="269"/>
        </pc:sldMkLst>
        <pc:spChg chg="mod">
          <ac:chgData name="Maiku Iguru" userId="f70226b6486a10e6" providerId="LiveId" clId="{D57D6E30-D646-4E8A-BF70-1C8E1CEC5305}" dt="2019-02-05T18:10:14.015" v="92" actId="1076"/>
          <ac:spMkLst>
            <pc:docMk/>
            <pc:sldMk cId="0" sldId="269"/>
            <ac:spMk id="29698" creationId="{F94DD9E5-4A91-45C8-B69F-9F522D878CA4}"/>
          </ac:spMkLst>
        </pc:spChg>
      </pc:sldChg>
      <pc:sldChg chg="add del">
        <pc:chgData name="Maiku Iguru" userId="f70226b6486a10e6" providerId="LiveId" clId="{D57D6E30-D646-4E8A-BF70-1C8E1CEC5305}" dt="2019-02-05T18:09:06.967" v="84"/>
        <pc:sldMkLst>
          <pc:docMk/>
          <pc:sldMk cId="0" sldId="270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71"/>
        </pc:sldMkLst>
      </pc:sldChg>
      <pc:sldChg chg="modSp">
        <pc:chgData name="Maiku Iguru" userId="f70226b6486a10e6" providerId="LiveId" clId="{D57D6E30-D646-4E8A-BF70-1C8E1CEC5305}" dt="2019-02-05T18:21:55.349" v="149" actId="20577"/>
        <pc:sldMkLst>
          <pc:docMk/>
          <pc:sldMk cId="14341255" sldId="272"/>
        </pc:sldMkLst>
        <pc:spChg chg="mod">
          <ac:chgData name="Maiku Iguru" userId="f70226b6486a10e6" providerId="LiveId" clId="{D57D6E30-D646-4E8A-BF70-1C8E1CEC5305}" dt="2019-02-05T18:21:55.349" v="149" actId="20577"/>
          <ac:spMkLst>
            <pc:docMk/>
            <pc:sldMk cId="14341255" sldId="272"/>
            <ac:spMk id="3" creationId="{00000000-0000-0000-0000-000000000000}"/>
          </ac:spMkLst>
        </pc:spChg>
      </pc:sldChg>
      <pc:sldChg chg="add del">
        <pc:chgData name="Maiku Iguru" userId="f70226b6486a10e6" providerId="LiveId" clId="{D57D6E30-D646-4E8A-BF70-1C8E1CEC5305}" dt="2019-02-05T18:10:01.612" v="87"/>
        <pc:sldMkLst>
          <pc:docMk/>
          <pc:sldMk cId="0" sldId="273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75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76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1"/>
        </pc:sldMkLst>
      </pc:sldChg>
      <pc:sldChg chg="add del">
        <pc:chgData name="Maiku Iguru" userId="f70226b6486a10e6" providerId="LiveId" clId="{D57D6E30-D646-4E8A-BF70-1C8E1CEC5305}" dt="2019-02-05T18:09:14.703" v="85"/>
        <pc:sldMkLst>
          <pc:docMk/>
          <pc:sldMk cId="0" sldId="282"/>
        </pc:sldMkLst>
      </pc:sldChg>
      <pc:sldChg chg="del">
        <pc:chgData name="Maiku Iguru" userId="f70226b6486a10e6" providerId="LiveId" clId="{D57D6E30-D646-4E8A-BF70-1C8E1CEC5305}" dt="2019-02-05T18:05:42.532" v="16" actId="2696"/>
        <pc:sldMkLst>
          <pc:docMk/>
          <pc:sldMk cId="0" sldId="283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4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5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6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7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8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89"/>
        </pc:sldMkLst>
      </pc:sldChg>
      <pc:sldChg chg="add del">
        <pc:chgData name="Maiku Iguru" userId="f70226b6486a10e6" providerId="LiveId" clId="{D57D6E30-D646-4E8A-BF70-1C8E1CEC5305}" dt="2019-02-05T18:11:43.217" v="95"/>
        <pc:sldMkLst>
          <pc:docMk/>
          <pc:sldMk cId="0" sldId="290"/>
        </pc:sldMkLst>
      </pc:sldChg>
      <pc:sldChg chg="del">
        <pc:chgData name="Maiku Iguru" userId="f70226b6486a10e6" providerId="LiveId" clId="{D57D6E30-D646-4E8A-BF70-1C8E1CEC5305}" dt="2019-02-05T18:05:42.724" v="24" actId="2696"/>
        <pc:sldMkLst>
          <pc:docMk/>
          <pc:sldMk cId="0" sldId="291"/>
        </pc:sldMkLst>
      </pc:sldChg>
      <pc:sldChg chg="del">
        <pc:chgData name="Maiku Iguru" userId="f70226b6486a10e6" providerId="LiveId" clId="{D57D6E30-D646-4E8A-BF70-1C8E1CEC5305}" dt="2019-02-05T18:05:42.751" v="25" actId="2696"/>
        <pc:sldMkLst>
          <pc:docMk/>
          <pc:sldMk cId="0" sldId="292"/>
        </pc:sldMkLst>
      </pc:sldChg>
      <pc:sldChg chg="del">
        <pc:chgData name="Maiku Iguru" userId="f70226b6486a10e6" providerId="LiveId" clId="{D57D6E30-D646-4E8A-BF70-1C8E1CEC5305}" dt="2019-02-05T18:05:42.821" v="28" actId="2696"/>
        <pc:sldMkLst>
          <pc:docMk/>
          <pc:sldMk cId="0" sldId="293"/>
        </pc:sldMkLst>
      </pc:sldChg>
      <pc:sldChg chg="del">
        <pc:chgData name="Maiku Iguru" userId="f70226b6486a10e6" providerId="LiveId" clId="{D57D6E30-D646-4E8A-BF70-1C8E1CEC5305}" dt="2019-02-05T18:05:42.876" v="29" actId="2696"/>
        <pc:sldMkLst>
          <pc:docMk/>
          <pc:sldMk cId="0" sldId="294"/>
        </pc:sldMkLst>
      </pc:sldChg>
      <pc:sldChg chg="del">
        <pc:chgData name="Maiku Iguru" userId="f70226b6486a10e6" providerId="LiveId" clId="{D57D6E30-D646-4E8A-BF70-1C8E1CEC5305}" dt="2019-02-05T18:05:42.907" v="30" actId="2696"/>
        <pc:sldMkLst>
          <pc:docMk/>
          <pc:sldMk cId="0" sldId="295"/>
        </pc:sldMkLst>
      </pc:sldChg>
      <pc:sldChg chg="del">
        <pc:chgData name="Maiku Iguru" userId="f70226b6486a10e6" providerId="LiveId" clId="{D57D6E30-D646-4E8A-BF70-1C8E1CEC5305}" dt="2019-02-05T18:05:42.938" v="31" actId="2696"/>
        <pc:sldMkLst>
          <pc:docMk/>
          <pc:sldMk cId="0" sldId="296"/>
        </pc:sldMkLst>
      </pc:sldChg>
      <pc:sldChg chg="del">
        <pc:chgData name="Maiku Iguru" userId="f70226b6486a10e6" providerId="LiveId" clId="{D57D6E30-D646-4E8A-BF70-1C8E1CEC5305}" dt="2019-02-05T18:05:43.010" v="32" actId="2696"/>
        <pc:sldMkLst>
          <pc:docMk/>
          <pc:sldMk cId="0" sldId="297"/>
        </pc:sldMkLst>
      </pc:sldChg>
      <pc:sldChg chg="del">
        <pc:chgData name="Maiku Iguru" userId="f70226b6486a10e6" providerId="LiveId" clId="{D57D6E30-D646-4E8A-BF70-1C8E1CEC5305}" dt="2019-02-05T18:05:43.093" v="36" actId="2696"/>
        <pc:sldMkLst>
          <pc:docMk/>
          <pc:sldMk cId="0" sldId="298"/>
        </pc:sldMkLst>
      </pc:sldChg>
      <pc:sldChg chg="del">
        <pc:chgData name="Maiku Iguru" userId="f70226b6486a10e6" providerId="LiveId" clId="{D57D6E30-D646-4E8A-BF70-1C8E1CEC5305}" dt="2019-02-05T18:05:43.115" v="37" actId="2696"/>
        <pc:sldMkLst>
          <pc:docMk/>
          <pc:sldMk cId="0" sldId="299"/>
        </pc:sldMkLst>
      </pc:sldChg>
      <pc:sldChg chg="del">
        <pc:chgData name="Maiku Iguru" userId="f70226b6486a10e6" providerId="LiveId" clId="{D57D6E30-D646-4E8A-BF70-1C8E1CEC5305}" dt="2019-02-05T18:05:43.198" v="38" actId="2696"/>
        <pc:sldMkLst>
          <pc:docMk/>
          <pc:sldMk cId="0" sldId="300"/>
        </pc:sldMkLst>
      </pc:sldChg>
      <pc:sldChg chg="del">
        <pc:chgData name="Maiku Iguru" userId="f70226b6486a10e6" providerId="LiveId" clId="{D57D6E30-D646-4E8A-BF70-1C8E1CEC5305}" dt="2019-02-05T18:05:43.216" v="39" actId="2696"/>
        <pc:sldMkLst>
          <pc:docMk/>
          <pc:sldMk cId="0" sldId="301"/>
        </pc:sldMkLst>
      </pc:sldChg>
      <pc:sldChg chg="del">
        <pc:chgData name="Maiku Iguru" userId="f70226b6486a10e6" providerId="LiveId" clId="{D57D6E30-D646-4E8A-BF70-1C8E1CEC5305}" dt="2019-02-05T18:05:43.235" v="40" actId="2696"/>
        <pc:sldMkLst>
          <pc:docMk/>
          <pc:sldMk cId="0" sldId="302"/>
        </pc:sldMkLst>
      </pc:sldChg>
      <pc:sldChg chg="del">
        <pc:chgData name="Maiku Iguru" userId="f70226b6486a10e6" providerId="LiveId" clId="{D57D6E30-D646-4E8A-BF70-1C8E1CEC5305}" dt="2019-02-05T18:05:43.278" v="41" actId="2696"/>
        <pc:sldMkLst>
          <pc:docMk/>
          <pc:sldMk cId="0" sldId="303"/>
        </pc:sldMkLst>
      </pc:sldChg>
      <pc:sldChg chg="del">
        <pc:chgData name="Maiku Iguru" userId="f70226b6486a10e6" providerId="LiveId" clId="{D57D6E30-D646-4E8A-BF70-1C8E1CEC5305}" dt="2019-02-05T18:05:43.293" v="42" actId="2696"/>
        <pc:sldMkLst>
          <pc:docMk/>
          <pc:sldMk cId="0" sldId="304"/>
        </pc:sldMkLst>
      </pc:sldChg>
      <pc:sldChg chg="del">
        <pc:chgData name="Maiku Iguru" userId="f70226b6486a10e6" providerId="LiveId" clId="{D57D6E30-D646-4E8A-BF70-1C8E1CEC5305}" dt="2019-02-05T18:05:43.309" v="43" actId="2696"/>
        <pc:sldMkLst>
          <pc:docMk/>
          <pc:sldMk cId="0" sldId="305"/>
        </pc:sldMkLst>
      </pc:sldChg>
      <pc:sldChg chg="del">
        <pc:chgData name="Maiku Iguru" userId="f70226b6486a10e6" providerId="LiveId" clId="{D57D6E30-D646-4E8A-BF70-1C8E1CEC5305}" dt="2019-02-05T18:05:43.836" v="52" actId="2696"/>
        <pc:sldMkLst>
          <pc:docMk/>
          <pc:sldMk cId="0" sldId="306"/>
        </pc:sldMkLst>
      </pc:sldChg>
      <pc:sldChg chg="del">
        <pc:chgData name="Maiku Iguru" userId="f70226b6486a10e6" providerId="LiveId" clId="{D57D6E30-D646-4E8A-BF70-1C8E1CEC5305}" dt="2019-02-05T18:05:43.860" v="53" actId="2696"/>
        <pc:sldMkLst>
          <pc:docMk/>
          <pc:sldMk cId="0" sldId="307"/>
        </pc:sldMkLst>
      </pc:sldChg>
      <pc:sldChg chg="del">
        <pc:chgData name="Maiku Iguru" userId="f70226b6486a10e6" providerId="LiveId" clId="{D57D6E30-D646-4E8A-BF70-1C8E1CEC5305}" dt="2019-02-05T18:05:43.876" v="54" actId="2696"/>
        <pc:sldMkLst>
          <pc:docMk/>
          <pc:sldMk cId="0" sldId="308"/>
        </pc:sldMkLst>
      </pc:sldChg>
      <pc:sldChg chg="del">
        <pc:chgData name="Maiku Iguru" userId="f70226b6486a10e6" providerId="LiveId" clId="{D57D6E30-D646-4E8A-BF70-1C8E1CEC5305}" dt="2019-02-05T18:05:43.893" v="55" actId="2696"/>
        <pc:sldMkLst>
          <pc:docMk/>
          <pc:sldMk cId="0" sldId="309"/>
        </pc:sldMkLst>
      </pc:sldChg>
      <pc:sldChg chg="del">
        <pc:chgData name="Maiku Iguru" userId="f70226b6486a10e6" providerId="LiveId" clId="{D57D6E30-D646-4E8A-BF70-1C8E1CEC5305}" dt="2019-02-05T18:05:43.908" v="56" actId="2696"/>
        <pc:sldMkLst>
          <pc:docMk/>
          <pc:sldMk cId="0" sldId="310"/>
        </pc:sldMkLst>
      </pc:sldChg>
      <pc:sldChg chg="del">
        <pc:chgData name="Maiku Iguru" userId="f70226b6486a10e6" providerId="LiveId" clId="{D57D6E30-D646-4E8A-BF70-1C8E1CEC5305}" dt="2019-02-05T18:05:43.928" v="57" actId="2696"/>
        <pc:sldMkLst>
          <pc:docMk/>
          <pc:sldMk cId="0" sldId="311"/>
        </pc:sldMkLst>
      </pc:sldChg>
      <pc:sldChg chg="del">
        <pc:chgData name="Maiku Iguru" userId="f70226b6486a10e6" providerId="LiveId" clId="{D57D6E30-D646-4E8A-BF70-1C8E1CEC5305}" dt="2019-02-05T18:05:43.947" v="58" actId="2696"/>
        <pc:sldMkLst>
          <pc:docMk/>
          <pc:sldMk cId="0" sldId="312"/>
        </pc:sldMkLst>
      </pc:sldChg>
      <pc:sldChg chg="del">
        <pc:chgData name="Maiku Iguru" userId="f70226b6486a10e6" providerId="LiveId" clId="{D57D6E30-D646-4E8A-BF70-1C8E1CEC5305}" dt="2019-02-05T18:05:43.965" v="59" actId="2696"/>
        <pc:sldMkLst>
          <pc:docMk/>
          <pc:sldMk cId="0" sldId="313"/>
        </pc:sldMkLst>
      </pc:sldChg>
      <pc:sldChg chg="del">
        <pc:chgData name="Maiku Iguru" userId="f70226b6486a10e6" providerId="LiveId" clId="{D57D6E30-D646-4E8A-BF70-1C8E1CEC5305}" dt="2019-02-05T18:05:43.988" v="60" actId="2696"/>
        <pc:sldMkLst>
          <pc:docMk/>
          <pc:sldMk cId="0" sldId="314"/>
        </pc:sldMkLst>
      </pc:sldChg>
      <pc:sldChg chg="del">
        <pc:chgData name="Maiku Iguru" userId="f70226b6486a10e6" providerId="LiveId" clId="{D57D6E30-D646-4E8A-BF70-1C8E1CEC5305}" dt="2019-02-05T18:05:44.006" v="61" actId="2696"/>
        <pc:sldMkLst>
          <pc:docMk/>
          <pc:sldMk cId="0" sldId="315"/>
        </pc:sldMkLst>
      </pc:sldChg>
      <pc:sldChg chg="del">
        <pc:chgData name="Maiku Iguru" userId="f70226b6486a10e6" providerId="LiveId" clId="{D57D6E30-D646-4E8A-BF70-1C8E1CEC5305}" dt="2019-02-05T18:05:44.036" v="62" actId="2696"/>
        <pc:sldMkLst>
          <pc:docMk/>
          <pc:sldMk cId="0" sldId="316"/>
        </pc:sldMkLst>
      </pc:sldChg>
      <pc:sldChg chg="del">
        <pc:chgData name="Maiku Iguru" userId="f70226b6486a10e6" providerId="LiveId" clId="{D57D6E30-D646-4E8A-BF70-1C8E1CEC5305}" dt="2019-02-05T18:05:44.055" v="63" actId="2696"/>
        <pc:sldMkLst>
          <pc:docMk/>
          <pc:sldMk cId="0" sldId="317"/>
        </pc:sldMkLst>
      </pc:sldChg>
      <pc:sldChg chg="del">
        <pc:chgData name="Maiku Iguru" userId="f70226b6486a10e6" providerId="LiveId" clId="{D57D6E30-D646-4E8A-BF70-1C8E1CEC5305}" dt="2019-02-05T18:05:44.090" v="64" actId="2696"/>
        <pc:sldMkLst>
          <pc:docMk/>
          <pc:sldMk cId="0" sldId="318"/>
        </pc:sldMkLst>
      </pc:sldChg>
      <pc:sldChg chg="del">
        <pc:chgData name="Maiku Iguru" userId="f70226b6486a10e6" providerId="LiveId" clId="{D57D6E30-D646-4E8A-BF70-1C8E1CEC5305}" dt="2019-02-05T18:05:43.445" v="44" actId="2696"/>
        <pc:sldMkLst>
          <pc:docMk/>
          <pc:sldMk cId="0" sldId="320"/>
        </pc:sldMkLst>
      </pc:sldChg>
      <pc:sldChg chg="del">
        <pc:chgData name="Maiku Iguru" userId="f70226b6486a10e6" providerId="LiveId" clId="{D57D6E30-D646-4E8A-BF70-1C8E1CEC5305}" dt="2019-02-05T18:05:43.525" v="45" actId="2696"/>
        <pc:sldMkLst>
          <pc:docMk/>
          <pc:sldMk cId="0" sldId="321"/>
        </pc:sldMkLst>
      </pc:sldChg>
      <pc:sldChg chg="del">
        <pc:chgData name="Maiku Iguru" userId="f70226b6486a10e6" providerId="LiveId" clId="{D57D6E30-D646-4E8A-BF70-1C8E1CEC5305}" dt="2019-02-05T18:05:43.610" v="46" actId="2696"/>
        <pc:sldMkLst>
          <pc:docMk/>
          <pc:sldMk cId="0" sldId="322"/>
        </pc:sldMkLst>
      </pc:sldChg>
      <pc:sldChg chg="del">
        <pc:chgData name="Maiku Iguru" userId="f70226b6486a10e6" providerId="LiveId" clId="{D57D6E30-D646-4E8A-BF70-1C8E1CEC5305}" dt="2019-02-05T18:05:43.638" v="47" actId="2696"/>
        <pc:sldMkLst>
          <pc:docMk/>
          <pc:sldMk cId="0" sldId="323"/>
        </pc:sldMkLst>
      </pc:sldChg>
      <pc:sldChg chg="del">
        <pc:chgData name="Maiku Iguru" userId="f70226b6486a10e6" providerId="LiveId" clId="{D57D6E30-D646-4E8A-BF70-1C8E1CEC5305}" dt="2019-02-05T18:05:43.668" v="48" actId="2696"/>
        <pc:sldMkLst>
          <pc:docMk/>
          <pc:sldMk cId="0" sldId="324"/>
        </pc:sldMkLst>
      </pc:sldChg>
      <pc:sldChg chg="del">
        <pc:chgData name="Maiku Iguru" userId="f70226b6486a10e6" providerId="LiveId" clId="{D57D6E30-D646-4E8A-BF70-1C8E1CEC5305}" dt="2019-02-05T18:05:43.690" v="49" actId="2696"/>
        <pc:sldMkLst>
          <pc:docMk/>
          <pc:sldMk cId="0" sldId="325"/>
        </pc:sldMkLst>
      </pc:sldChg>
      <pc:sldChg chg="del">
        <pc:chgData name="Maiku Iguru" userId="f70226b6486a10e6" providerId="LiveId" clId="{D57D6E30-D646-4E8A-BF70-1C8E1CEC5305}" dt="2019-02-05T18:05:43.735" v="50" actId="2696"/>
        <pc:sldMkLst>
          <pc:docMk/>
          <pc:sldMk cId="0" sldId="326"/>
        </pc:sldMkLst>
      </pc:sldChg>
      <pc:sldChg chg="del">
        <pc:chgData name="Maiku Iguru" userId="f70226b6486a10e6" providerId="LiveId" clId="{D57D6E30-D646-4E8A-BF70-1C8E1CEC5305}" dt="2019-02-05T18:05:43.790" v="51" actId="2696"/>
        <pc:sldMkLst>
          <pc:docMk/>
          <pc:sldMk cId="0" sldId="327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3196452998" sldId="709"/>
        </pc:sldMkLst>
      </pc:sldChg>
      <pc:sldChg chg="modSp add del setBg">
        <pc:chgData name="Maiku Iguru" userId="f70226b6486a10e6" providerId="LiveId" clId="{D57D6E30-D646-4E8A-BF70-1C8E1CEC5305}" dt="2019-02-05T18:07:48.235" v="82" actId="1076"/>
        <pc:sldMkLst>
          <pc:docMk/>
          <pc:sldMk cId="2948012118" sldId="722"/>
        </pc:sldMkLst>
        <pc:spChg chg="mod">
          <ac:chgData name="Maiku Iguru" userId="f70226b6486a10e6" providerId="LiveId" clId="{D57D6E30-D646-4E8A-BF70-1C8E1CEC5305}" dt="2019-02-05T18:07:48.235" v="82" actId="1076"/>
          <ac:spMkLst>
            <pc:docMk/>
            <pc:sldMk cId="2948012118" sldId="722"/>
            <ac:spMk id="3" creationId="{00000000-0000-0000-0000-000000000000}"/>
          </ac:spMkLst>
        </pc:spChg>
        <pc:spChg chg="mod">
          <ac:chgData name="Maiku Iguru" userId="f70226b6486a10e6" providerId="LiveId" clId="{D57D6E30-D646-4E8A-BF70-1C8E1CEC5305}" dt="2019-02-05T18:07:38.555" v="79" actId="6549"/>
          <ac:spMkLst>
            <pc:docMk/>
            <pc:sldMk cId="2948012118" sldId="722"/>
            <ac:spMk id="11" creationId="{00000000-0000-0000-0000-000000000000}"/>
          </ac:spMkLst>
        </pc:spChg>
      </pc:sldChg>
      <pc:sldChg chg="modSp add del">
        <pc:chgData name="Maiku Iguru" userId="f70226b6486a10e6" providerId="LiveId" clId="{D57D6E30-D646-4E8A-BF70-1C8E1CEC5305}" dt="2019-02-05T18:07:30.039" v="74" actId="27636"/>
        <pc:sldMkLst>
          <pc:docMk/>
          <pc:sldMk cId="3370314929" sldId="724"/>
        </pc:sldMkLst>
        <pc:spChg chg="mod">
          <ac:chgData name="Maiku Iguru" userId="f70226b6486a10e6" providerId="LiveId" clId="{D57D6E30-D646-4E8A-BF70-1C8E1CEC5305}" dt="2019-02-05T18:07:30.039" v="74" actId="27636"/>
          <ac:spMkLst>
            <pc:docMk/>
            <pc:sldMk cId="3370314929" sldId="724"/>
            <ac:spMk id="2" creationId="{00000000-0000-0000-0000-000000000000}"/>
          </ac:spMkLst>
        </pc:spChg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4205526094" sldId="725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964073185" sldId="726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463447785" sldId="727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859796250" sldId="728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2262348610" sldId="729"/>
        </pc:sldMkLst>
      </pc:sldChg>
      <pc:sldChg chg="modSp add del">
        <pc:chgData name="Maiku Iguru" userId="f70226b6486a10e6" providerId="LiveId" clId="{D57D6E30-D646-4E8A-BF70-1C8E1CEC5305}" dt="2019-02-05T18:07:30.147" v="75" actId="27636"/>
        <pc:sldMkLst>
          <pc:docMk/>
          <pc:sldMk cId="700037285" sldId="730"/>
        </pc:sldMkLst>
        <pc:spChg chg="mod">
          <ac:chgData name="Maiku Iguru" userId="f70226b6486a10e6" providerId="LiveId" clId="{D57D6E30-D646-4E8A-BF70-1C8E1CEC5305}" dt="2019-02-05T18:07:30.147" v="75" actId="27636"/>
          <ac:spMkLst>
            <pc:docMk/>
            <pc:sldMk cId="700037285" sldId="730"/>
            <ac:spMk id="2" creationId="{00000000-0000-0000-0000-000000000000}"/>
          </ac:spMkLst>
        </pc:spChg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2729293797" sldId="731"/>
        </pc:sldMkLst>
      </pc:sldChg>
      <pc:sldChg chg="modSp add del">
        <pc:chgData name="Maiku Iguru" userId="f70226b6486a10e6" providerId="LiveId" clId="{D57D6E30-D646-4E8A-BF70-1C8E1CEC5305}" dt="2019-02-05T18:07:30.173" v="76" actId="27636"/>
        <pc:sldMkLst>
          <pc:docMk/>
          <pc:sldMk cId="4274196708" sldId="733"/>
        </pc:sldMkLst>
        <pc:spChg chg="mod">
          <ac:chgData name="Maiku Iguru" userId="f70226b6486a10e6" providerId="LiveId" clId="{D57D6E30-D646-4E8A-BF70-1C8E1CEC5305}" dt="2019-02-05T18:07:30.173" v="76" actId="27636"/>
          <ac:spMkLst>
            <pc:docMk/>
            <pc:sldMk cId="4274196708" sldId="733"/>
            <ac:spMk id="2" creationId="{00000000-0000-0000-0000-000000000000}"/>
          </ac:spMkLst>
        </pc:spChg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793729877" sldId="735"/>
        </pc:sldMkLst>
      </pc:sldChg>
      <pc:sldChg chg="modSp add del">
        <pc:chgData name="Maiku Iguru" userId="f70226b6486a10e6" providerId="LiveId" clId="{D57D6E30-D646-4E8A-BF70-1C8E1CEC5305}" dt="2019-02-05T18:07:30.205" v="77" actId="27636"/>
        <pc:sldMkLst>
          <pc:docMk/>
          <pc:sldMk cId="2021262529" sldId="737"/>
        </pc:sldMkLst>
        <pc:spChg chg="mod">
          <ac:chgData name="Maiku Iguru" userId="f70226b6486a10e6" providerId="LiveId" clId="{D57D6E30-D646-4E8A-BF70-1C8E1CEC5305}" dt="2019-02-05T18:07:30.205" v="77" actId="27636"/>
          <ac:spMkLst>
            <pc:docMk/>
            <pc:sldMk cId="2021262529" sldId="737"/>
            <ac:spMk id="2" creationId="{00000000-0000-0000-0000-000000000000}"/>
          </ac:spMkLst>
        </pc:spChg>
      </pc:sldChg>
      <pc:sldChg chg="modSp add del">
        <pc:chgData name="Maiku Iguru" userId="f70226b6486a10e6" providerId="LiveId" clId="{D57D6E30-D646-4E8A-BF70-1C8E1CEC5305}" dt="2019-02-05T18:07:30.241" v="78" actId="27636"/>
        <pc:sldMkLst>
          <pc:docMk/>
          <pc:sldMk cId="557708393" sldId="740"/>
        </pc:sldMkLst>
        <pc:spChg chg="mod">
          <ac:chgData name="Maiku Iguru" userId="f70226b6486a10e6" providerId="LiveId" clId="{D57D6E30-D646-4E8A-BF70-1C8E1CEC5305}" dt="2019-02-05T18:07:30.241" v="78" actId="27636"/>
          <ac:spMkLst>
            <pc:docMk/>
            <pc:sldMk cId="557708393" sldId="740"/>
            <ac:spMk id="2" creationId="{00000000-0000-0000-0000-000000000000}"/>
          </ac:spMkLst>
        </pc:spChg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3457277915" sldId="743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054322236" sldId="744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191624867" sldId="745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3873244216" sldId="746"/>
        </pc:sldMkLst>
      </pc:sldChg>
      <pc:sldChg chg="add del">
        <pc:chgData name="Maiku Iguru" userId="f70226b6486a10e6" providerId="LiveId" clId="{D57D6E30-D646-4E8A-BF70-1C8E1CEC5305}" dt="2019-02-05T18:07:24.090" v="73"/>
        <pc:sldMkLst>
          <pc:docMk/>
          <pc:sldMk cId="1644982739" sldId="747"/>
        </pc:sldMkLst>
      </pc:sldChg>
      <pc:sldChg chg="add">
        <pc:chgData name="Maiku Iguru" userId="f70226b6486a10e6" providerId="LiveId" clId="{D57D6E30-D646-4E8A-BF70-1C8E1CEC5305}" dt="2019-02-05T18:11:02.630" v="93"/>
        <pc:sldMkLst>
          <pc:docMk/>
          <pc:sldMk cId="0" sldId="748"/>
        </pc:sldMkLst>
      </pc:sldChg>
      <pc:sldChg chg="add">
        <pc:chgData name="Maiku Iguru" userId="f70226b6486a10e6" providerId="LiveId" clId="{D57D6E30-D646-4E8A-BF70-1C8E1CEC5305}" dt="2019-02-05T18:11:14.776" v="94"/>
        <pc:sldMkLst>
          <pc:docMk/>
          <pc:sldMk cId="0" sldId="749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0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1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2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3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4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5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6"/>
        </pc:sldMkLst>
      </pc:sldChg>
      <pc:sldChg chg="modSp add">
        <pc:chgData name="Maiku Iguru" userId="f70226b6486a10e6" providerId="LiveId" clId="{D57D6E30-D646-4E8A-BF70-1C8E1CEC5305}" dt="2019-02-05T18:11:43.464" v="96" actId="27636"/>
        <pc:sldMkLst>
          <pc:docMk/>
          <pc:sldMk cId="0" sldId="757"/>
        </pc:sldMkLst>
        <pc:spChg chg="mod">
          <ac:chgData name="Maiku Iguru" userId="f70226b6486a10e6" providerId="LiveId" clId="{D57D6E30-D646-4E8A-BF70-1C8E1CEC5305}" dt="2019-02-05T18:11:43.464" v="96" actId="27636"/>
          <ac:spMkLst>
            <pc:docMk/>
            <pc:sldMk cId="0" sldId="757"/>
            <ac:spMk id="23555" creationId="{5CFA0F3F-916E-4E91-9325-D9EA096A1528}"/>
          </ac:spMkLst>
        </pc:spChg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8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59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60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61"/>
        </pc:sldMkLst>
      </pc:sldChg>
      <pc:sldChg chg="add">
        <pc:chgData name="Maiku Iguru" userId="f70226b6486a10e6" providerId="LiveId" clId="{D57D6E30-D646-4E8A-BF70-1C8E1CEC5305}" dt="2019-02-05T18:11:43.217" v="95"/>
        <pc:sldMkLst>
          <pc:docMk/>
          <pc:sldMk cId="0" sldId="762"/>
        </pc:sldMkLst>
      </pc:sldChg>
      <pc:sldChg chg="modSp add">
        <pc:chgData name="Maiku Iguru" userId="f70226b6486a10e6" providerId="LiveId" clId="{D57D6E30-D646-4E8A-BF70-1C8E1CEC5305}" dt="2019-02-05T18:23:59.605" v="332" actId="20577"/>
        <pc:sldMkLst>
          <pc:docMk/>
          <pc:sldMk cId="70146080" sldId="763"/>
        </pc:sldMkLst>
        <pc:spChg chg="mod">
          <ac:chgData name="Maiku Iguru" userId="f70226b6486a10e6" providerId="LiveId" clId="{D57D6E30-D646-4E8A-BF70-1C8E1CEC5305}" dt="2019-02-05T18:23:59.605" v="332" actId="20577"/>
          <ac:spMkLst>
            <pc:docMk/>
            <pc:sldMk cId="70146080" sldId="763"/>
            <ac:spMk id="2" creationId="{753BF9D0-79D7-4D92-B06D-7B7FFF612854}"/>
          </ac:spMkLst>
        </pc:spChg>
        <pc:spChg chg="mod">
          <ac:chgData name="Maiku Iguru" userId="f70226b6486a10e6" providerId="LiveId" clId="{D57D6E30-D646-4E8A-BF70-1C8E1CEC5305}" dt="2019-02-05T18:21:43.839" v="114" actId="20577"/>
          <ac:spMkLst>
            <pc:docMk/>
            <pc:sldMk cId="70146080" sldId="763"/>
            <ac:spMk id="3" creationId="{3F244A52-DE7E-45ED-8F97-FDD9545DA9B5}"/>
          </ac:spMkLst>
        </pc:spChg>
      </pc:sldChg>
      <pc:sldChg chg="modSp add">
        <pc:chgData name="Maiku Iguru" userId="f70226b6486a10e6" providerId="LiveId" clId="{D57D6E30-D646-4E8A-BF70-1C8E1CEC5305}" dt="2019-02-05T18:28:50.974" v="910" actId="20577"/>
        <pc:sldMkLst>
          <pc:docMk/>
          <pc:sldMk cId="3020151836" sldId="764"/>
        </pc:sldMkLst>
        <pc:spChg chg="mod">
          <ac:chgData name="Maiku Iguru" userId="f70226b6486a10e6" providerId="LiveId" clId="{D57D6E30-D646-4E8A-BF70-1C8E1CEC5305}" dt="2019-02-05T18:28:50.974" v="910" actId="20577"/>
          <ac:spMkLst>
            <pc:docMk/>
            <pc:sldMk cId="3020151836" sldId="764"/>
            <ac:spMk id="2" creationId="{7EB5542B-C388-4DB6-8B33-001EACF17057}"/>
          </ac:spMkLst>
        </pc:spChg>
        <pc:spChg chg="mod">
          <ac:chgData name="Maiku Iguru" userId="f70226b6486a10e6" providerId="LiveId" clId="{D57D6E30-D646-4E8A-BF70-1C8E1CEC5305}" dt="2019-02-05T18:24:21.822" v="369" actId="20577"/>
          <ac:spMkLst>
            <pc:docMk/>
            <pc:sldMk cId="3020151836" sldId="764"/>
            <ac:spMk id="3" creationId="{B0361E05-C78C-4562-9840-53521AE43C19}"/>
          </ac:spMkLst>
        </pc:spChg>
      </pc:sldChg>
      <pc:sldChg chg="modSp add del">
        <pc:chgData name="Maiku Iguru" userId="f70226b6486a10e6" providerId="LiveId" clId="{D57D6E30-D646-4E8A-BF70-1C8E1CEC5305}" dt="2019-02-05T18:32:11.250" v="1036" actId="113"/>
        <pc:sldMkLst>
          <pc:docMk/>
          <pc:sldMk cId="4045058228" sldId="765"/>
        </pc:sldMkLst>
        <pc:spChg chg="mod">
          <ac:chgData name="Maiku Iguru" userId="f70226b6486a10e6" providerId="LiveId" clId="{D57D6E30-D646-4E8A-BF70-1C8E1CEC5305}" dt="2019-02-05T18:32:11.250" v="1036" actId="113"/>
          <ac:spMkLst>
            <pc:docMk/>
            <pc:sldMk cId="4045058228" sldId="765"/>
            <ac:spMk id="2" creationId="{BB2A8389-8714-4058-AC8F-8B05954667C7}"/>
          </ac:spMkLst>
        </pc:spChg>
        <pc:spChg chg="mod">
          <ac:chgData name="Maiku Iguru" userId="f70226b6486a10e6" providerId="LiveId" clId="{D57D6E30-D646-4E8A-BF70-1C8E1CEC5305}" dt="2019-02-05T18:30:13.630" v="936" actId="20577"/>
          <ac:spMkLst>
            <pc:docMk/>
            <pc:sldMk cId="4045058228" sldId="765"/>
            <ac:spMk id="3" creationId="{3ACDAFDD-13E2-43D7-888C-0521B3166CC7}"/>
          </ac:spMkLst>
        </pc:spChg>
      </pc:sldChg>
      <pc:sldChg chg="addSp delSp modSp add">
        <pc:chgData name="Maiku Iguru" userId="f70226b6486a10e6" providerId="LiveId" clId="{D57D6E30-D646-4E8A-BF70-1C8E1CEC5305}" dt="2019-02-05T18:37:46.788" v="1439" actId="20577"/>
        <pc:sldMkLst>
          <pc:docMk/>
          <pc:sldMk cId="3464794691" sldId="766"/>
        </pc:sldMkLst>
        <pc:spChg chg="del">
          <ac:chgData name="Maiku Iguru" userId="f70226b6486a10e6" providerId="LiveId" clId="{D57D6E30-D646-4E8A-BF70-1C8E1CEC5305}" dt="2019-02-05T18:33:13.692" v="1038"/>
          <ac:spMkLst>
            <pc:docMk/>
            <pc:sldMk cId="3464794691" sldId="766"/>
            <ac:spMk id="2" creationId="{883FD3AB-E0DF-4E8D-B36D-D266C196C8BC}"/>
          </ac:spMkLst>
        </pc:spChg>
        <pc:spChg chg="del">
          <ac:chgData name="Maiku Iguru" userId="f70226b6486a10e6" providerId="LiveId" clId="{D57D6E30-D646-4E8A-BF70-1C8E1CEC5305}" dt="2019-02-05T18:33:13.692" v="1038"/>
          <ac:spMkLst>
            <pc:docMk/>
            <pc:sldMk cId="3464794691" sldId="766"/>
            <ac:spMk id="3" creationId="{6B499B0B-E6CD-4782-A5B0-DEE6FD6FC586}"/>
          </ac:spMkLst>
        </pc:spChg>
        <pc:spChg chg="add mod">
          <ac:chgData name="Maiku Iguru" userId="f70226b6486a10e6" providerId="LiveId" clId="{D57D6E30-D646-4E8A-BF70-1C8E1CEC5305}" dt="2019-02-05T18:33:20.221" v="1063" actId="20577"/>
          <ac:spMkLst>
            <pc:docMk/>
            <pc:sldMk cId="3464794691" sldId="766"/>
            <ac:spMk id="4" creationId="{AEA09CED-ED02-427F-9FF3-F9489FAF0048}"/>
          </ac:spMkLst>
        </pc:spChg>
        <pc:spChg chg="add mod">
          <ac:chgData name="Maiku Iguru" userId="f70226b6486a10e6" providerId="LiveId" clId="{D57D6E30-D646-4E8A-BF70-1C8E1CEC5305}" dt="2019-02-05T18:37:46.788" v="1439" actId="20577"/>
          <ac:spMkLst>
            <pc:docMk/>
            <pc:sldMk cId="3464794691" sldId="766"/>
            <ac:spMk id="5" creationId="{360EA0AE-A665-4B6E-8CD3-0E922BF8039C}"/>
          </ac:spMkLst>
        </pc:spChg>
        <pc:spChg chg="add del mod">
          <ac:chgData name="Maiku Iguru" userId="f70226b6486a10e6" providerId="LiveId" clId="{D57D6E30-D646-4E8A-BF70-1C8E1CEC5305}" dt="2019-02-05T18:34:39.810" v="1064"/>
          <ac:spMkLst>
            <pc:docMk/>
            <pc:sldMk cId="3464794691" sldId="766"/>
            <ac:spMk id="6" creationId="{E70186E5-CB66-4D74-B66A-30CB120D50E7}"/>
          </ac:spMkLst>
        </pc:spChg>
        <pc:picChg chg="add mod">
          <ac:chgData name="Maiku Iguru" userId="f70226b6486a10e6" providerId="LiveId" clId="{D57D6E30-D646-4E8A-BF70-1C8E1CEC5305}" dt="2019-02-05T18:34:39.810" v="1064"/>
          <ac:picMkLst>
            <pc:docMk/>
            <pc:sldMk cId="3464794691" sldId="766"/>
            <ac:picMk id="8" creationId="{3946990A-1DC5-4DFB-8BE9-2110F740A147}"/>
          </ac:picMkLst>
        </pc:picChg>
      </pc:sldChg>
      <pc:sldChg chg="addSp delSp modSp add">
        <pc:chgData name="Maiku Iguru" userId="f70226b6486a10e6" providerId="LiveId" clId="{D57D6E30-D646-4E8A-BF70-1C8E1CEC5305}" dt="2019-02-05T18:44:41.277" v="1636" actId="20577"/>
        <pc:sldMkLst>
          <pc:docMk/>
          <pc:sldMk cId="1512848416" sldId="767"/>
        </pc:sldMkLst>
        <pc:spChg chg="del">
          <ac:chgData name="Maiku Iguru" userId="f70226b6486a10e6" providerId="LiveId" clId="{D57D6E30-D646-4E8A-BF70-1C8E1CEC5305}" dt="2019-02-05T18:38:06.816" v="1441"/>
          <ac:spMkLst>
            <pc:docMk/>
            <pc:sldMk cId="1512848416" sldId="767"/>
            <ac:spMk id="2" creationId="{3BD5F96C-8912-4E1F-884C-38EDB3908688}"/>
          </ac:spMkLst>
        </pc:spChg>
        <pc:spChg chg="del">
          <ac:chgData name="Maiku Iguru" userId="f70226b6486a10e6" providerId="LiveId" clId="{D57D6E30-D646-4E8A-BF70-1C8E1CEC5305}" dt="2019-02-05T18:38:06.816" v="1441"/>
          <ac:spMkLst>
            <pc:docMk/>
            <pc:sldMk cId="1512848416" sldId="767"/>
            <ac:spMk id="3" creationId="{6D1BD897-4C57-4386-8E90-613669F2D7AC}"/>
          </ac:spMkLst>
        </pc:spChg>
        <pc:spChg chg="del">
          <ac:chgData name="Maiku Iguru" userId="f70226b6486a10e6" providerId="LiveId" clId="{D57D6E30-D646-4E8A-BF70-1C8E1CEC5305}" dt="2019-02-05T18:38:06.816" v="1441"/>
          <ac:spMkLst>
            <pc:docMk/>
            <pc:sldMk cId="1512848416" sldId="767"/>
            <ac:spMk id="4" creationId="{9AB68887-183E-4049-9155-DB45EC3BB163}"/>
          </ac:spMkLst>
        </pc:spChg>
        <pc:spChg chg="add mod">
          <ac:chgData name="Maiku Iguru" userId="f70226b6486a10e6" providerId="LiveId" clId="{D57D6E30-D646-4E8A-BF70-1C8E1CEC5305}" dt="2019-02-05T18:44:41.277" v="1636" actId="20577"/>
          <ac:spMkLst>
            <pc:docMk/>
            <pc:sldMk cId="1512848416" sldId="767"/>
            <ac:spMk id="5" creationId="{406C7F0D-DB75-475D-828C-CA9BE88D2D7F}"/>
          </ac:spMkLst>
        </pc:spChg>
        <pc:spChg chg="add del mod">
          <ac:chgData name="Maiku Iguru" userId="f70226b6486a10e6" providerId="LiveId" clId="{D57D6E30-D646-4E8A-BF70-1C8E1CEC5305}" dt="2019-02-05T18:38:26.942" v="1442" actId="478"/>
          <ac:spMkLst>
            <pc:docMk/>
            <pc:sldMk cId="1512848416" sldId="767"/>
            <ac:spMk id="6" creationId="{C1945BBB-432B-41D9-B632-7153487819CB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7" creationId="{B9743D27-C756-49CC-929F-6D15E63C4E1B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8" creationId="{A7E112AB-16DA-4B46-84A9-EE63C5D39DED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9" creationId="{5DB7A95F-E1BB-4D6B-B885-9C8D6ED13566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18" creationId="{CD5C6E00-6F26-4457-85F0-8618957C8471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19" creationId="{DA8E6984-169C-45EC-930A-4BD55233C7FC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20" creationId="{61545A30-11F8-4660-878E-A295F7F0D5C3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21" creationId="{A03DFFAA-BE0B-4295-8C32-BA33F3600C82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24" creationId="{F3B1765D-67CD-4425-BA40-BDEEE63BA6A8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25" creationId="{05BBA925-4C2B-43B8-9922-8FC1AD637A2A}"/>
          </ac:spMkLst>
        </pc:spChg>
        <pc:spChg chg="add mod">
          <ac:chgData name="Maiku Iguru" userId="f70226b6486a10e6" providerId="LiveId" clId="{D57D6E30-D646-4E8A-BF70-1C8E1CEC5305}" dt="2019-02-05T18:44:28.675" v="1616" actId="1076"/>
          <ac:spMkLst>
            <pc:docMk/>
            <pc:sldMk cId="1512848416" sldId="767"/>
            <ac:spMk id="30" creationId="{19902B66-A181-4A54-80B3-8291EFA0588E}"/>
          </ac:spMkLst>
        </pc:sp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11" creationId="{D95A8817-7C80-4BF1-99CC-D793E4A801B7}"/>
          </ac:cxnSpMkLst>
        </pc:cxn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13" creationId="{4025815C-4A7E-425C-9409-E39A2FDC1555}"/>
          </ac:cxnSpMkLst>
        </pc:cxn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15" creationId="{05F8BD77-FCA4-427B-8B70-CA7D56C2FE89}"/>
          </ac:cxnSpMkLst>
        </pc:cxn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17" creationId="{AD13AB29-B09F-49DE-A11D-A34FD992681B}"/>
          </ac:cxnSpMkLst>
        </pc:cxn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23" creationId="{039CF9BA-30AB-4BCC-B597-BEFBF9A03F33}"/>
          </ac:cxnSpMkLst>
        </pc:cxnChg>
        <pc:cxnChg chg="add mod">
          <ac:chgData name="Maiku Iguru" userId="f70226b6486a10e6" providerId="LiveId" clId="{D57D6E30-D646-4E8A-BF70-1C8E1CEC5305}" dt="2019-02-05T18:44:28.675" v="1616" actId="1076"/>
          <ac:cxnSpMkLst>
            <pc:docMk/>
            <pc:sldMk cId="1512848416" sldId="767"/>
            <ac:cxnSpMk id="27" creationId="{76FF3EBC-7602-4C8D-89D6-7B4EF4D80B40}"/>
          </ac:cxnSpMkLst>
        </pc:cxnChg>
      </pc:sldChg>
      <pc:sldMasterChg chg="delSldLayout">
        <pc:chgData name="Maiku Iguru" userId="f70226b6486a10e6" providerId="LiveId" clId="{D57D6E30-D646-4E8A-BF70-1C8E1CEC5305}" dt="2019-02-05T18:05:44.093" v="65" actId="2696"/>
        <pc:sldMasterMkLst>
          <pc:docMk/>
          <pc:sldMasterMk cId="1488002003" sldId="2147483690"/>
        </pc:sldMasterMkLst>
        <pc:sldLayoutChg chg="del">
          <pc:chgData name="Maiku Iguru" userId="f70226b6486a10e6" providerId="LiveId" clId="{D57D6E30-D646-4E8A-BF70-1C8E1CEC5305}" dt="2019-02-05T18:05:44.093" v="65" actId="2696"/>
          <pc:sldLayoutMkLst>
            <pc:docMk/>
            <pc:sldMasterMk cId="1488002003" sldId="2147483690"/>
            <pc:sldLayoutMk cId="1308777499" sldId="2147483712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C7B7-D127-4B6A-BEE1-59787DF40632}" type="datetimeFigureOut">
              <a:rPr lang="en-US" smtClean="0">
                <a:latin typeface="Myriad Pro" panose="020B0503030403020204" pitchFamily="34" charset="0"/>
              </a:rPr>
              <a:t>2/5/2019</a:t>
            </a:fld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86BEB-068F-443D-BBD5-490F983BBA07}" type="slidenum">
              <a:rPr lang="en-US" smtClean="0">
                <a:latin typeface="Myriad Pro" panose="020B0503030403020204" pitchFamily="34" charset="0"/>
              </a:rPr>
              <a:t>‹#›</a:t>
            </a:fld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1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8FD123B3-6A72-4B46-AB75-7701382B6846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F64AA17A-3FC2-48AC-8735-D4AC48AEA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Not a machine learning talk per se, but here for timing issues</a:t>
            </a:r>
          </a:p>
          <a:p>
            <a:r>
              <a:rPr lang="en-US" baseline="0" dirty="0"/>
              <a:t>Some work that followed up on the last session of the 2013 AAAI Fall Symposium on Integrated 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5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necessarily</a:t>
            </a:r>
            <a:r>
              <a:rPr lang="en-US" baseline="0" dirty="0"/>
              <a:t> at this point concerned with other aspects of symbols</a:t>
            </a:r>
          </a:p>
          <a:p>
            <a:r>
              <a:rPr lang="en-US" baseline="0" dirty="0"/>
              <a:t>        Designation, grounding, </a:t>
            </a:r>
            <a:r>
              <a:rPr lang="mr-IN" baseline="0" dirty="0"/>
              <a:t>…</a:t>
            </a:r>
            <a:endParaRPr lang="en-US" dirty="0"/>
          </a:p>
          <a:p>
            <a:r>
              <a:rPr lang="en-US" dirty="0"/>
              <a:t>Major breaks with traditional notions of cognitive</a:t>
            </a:r>
            <a:r>
              <a:rPr lang="en-US" baseline="0" dirty="0"/>
              <a:t> architectures and symbols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distinct modules for more complex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*Symbols</a:t>
            </a:r>
            <a:r>
              <a:rPr lang="en-US" baseline="0" dirty="0"/>
              <a:t> as earlier discussed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*Symbols</a:t>
            </a:r>
            <a:r>
              <a:rPr lang="en-US" baseline="0" dirty="0"/>
              <a:t> as earlier discussed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Least well defined aspect of SMM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ACT-R: Structure</a:t>
            </a:r>
            <a:r>
              <a:rPr lang="en-US" baseline="0" dirty="0"/>
              <a:t> and processing, learning, P&amp;M</a:t>
            </a:r>
          </a:p>
          <a:p>
            <a:r>
              <a:rPr lang="en-US" baseline="0" dirty="0"/>
              <a:t>Soar: Memory and content, learning</a:t>
            </a:r>
            <a:endParaRPr lang="en-US" dirty="0"/>
          </a:p>
          <a:p>
            <a:r>
              <a:rPr lang="en-US" dirty="0"/>
              <a:t>Convergence is striking for ACT-R and Soar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Hope</a:t>
            </a:r>
            <a:r>
              <a:rPr lang="en-US" baseline="0" dirty="0"/>
              <a:t> many of you will </a:t>
            </a:r>
            <a:r>
              <a:rPr lang="en-US" baseline="0"/>
              <a:t>consider participating!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036B198-1188-4FD3-B701-08CB8FDEEC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7389-2106-466F-9E8F-44D757BAF97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C0A381FE-21A5-4333-95DE-27C4CEA5E74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7CD9420-EE8C-48CB-8706-4B923068F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368E6A-9BEB-4395-B578-9F1D92056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9B914-BA17-45C1-BF68-D43ECF4C7887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EDBCF00-6E77-4E00-A8D0-61A97CD27E90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551F743-2350-4AFB-8C79-180D461C215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37C6965-0F23-4B98-9961-C3E902478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00D110-5402-40BF-A8F1-221C9B2F0A5E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8CE1953E-E8DF-4D32-80C2-938C23CFA8A0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031ADABF-AC7D-462C-B647-09B852FF01D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E38F7E-FE5B-443D-AF52-8685F693A9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873891-4FC7-473E-A8F5-00A15A8F181D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55659D5-B0D7-4A09-93D1-EEB862F8DC4A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C3C0431-9DD9-4FA2-9DBE-2056C839A86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8D448A-2896-4C95-B8E0-064EFB1F8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5663E9-5714-4CF3-9A5B-1824A4DF5F85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59A821A9-9702-47DE-8931-34853B046FD8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9E54207-7AC7-46AA-9939-1349E26B4C7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23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8BAB20-4C74-45FB-AC14-096C828C3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F17F3-4AC0-494F-A70C-1AF54D8770F4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592CE5AC-9E77-4EF4-BC2F-32FF596A68B4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76D32A5-8957-476C-A392-D804169165A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D53A55-5DB0-4544-9BAA-CEF95C474B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84665B-8BB6-4379-A60A-0254FB89DBA1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DCAE3FF-6217-4D86-AC3D-F9E50EEE2A96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68375F3-F260-4A5E-AE1B-CFFE0E304FB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EF5851C-500B-4E43-BFB5-C7B458E17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3BA873-B46A-4AB8-8C32-9F3CC07C13A5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B7D44358-1A6E-42B4-828E-C31DF1DE58E0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F2E81FF-15BE-42D8-87C3-61382E88A92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E05A6B7-D0B3-4231-ADA6-E67DE6C2D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16D4B-D94A-4B0A-BBBE-AE95613FB471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81EA7FF-D8EA-41E2-91F5-A2A0068E1C1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BE8C1C6-460A-4ACB-8D44-35DCC3E40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6DA44FA-E14A-46CE-BF73-605A541885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39DF0-B5DD-4A37-B962-F3BDDE926951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B0C1685C-2DBF-4903-94F1-8D69F13AC085}"/>
              </a:ext>
            </a:extLst>
          </p:cNvPr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Rectangle 1027">
            <a:extLst>
              <a:ext uri="{FF2B5EF4-FFF2-40B4-BE49-F238E27FC236}">
                <a16:creationId xmlns:a16="http://schemas.microsoft.com/office/drawing/2014/main" id="{F985BB16-80D7-48DF-AFCB-17961EC62F8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28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natural</a:t>
            </a:r>
            <a:r>
              <a:rPr lang="en-US" baseline="0" dirty="0"/>
              <a:t> and non-naturally-inspired but similar minds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Original</a:t>
            </a:r>
            <a:r>
              <a:rPr lang="en-US" baseline="0" dirty="0"/>
              <a:t> diagrams just colored to show common functionalities</a:t>
            </a:r>
          </a:p>
          <a:p>
            <a:r>
              <a:rPr lang="en-US" baseline="0" dirty="0"/>
              <a:t>ACT-R and Soar two longest and most well developed</a:t>
            </a:r>
          </a:p>
          <a:p>
            <a:r>
              <a:rPr lang="en-US" baseline="0" dirty="0"/>
              <a:t>    ACT-R includes mapping to brain regions</a:t>
            </a:r>
          </a:p>
          <a:p>
            <a:r>
              <a:rPr lang="en-US" baseline="0" dirty="0"/>
              <a:t>Sigma is newer, partially based on learning from existing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Cognitive</a:t>
            </a:r>
            <a:r>
              <a:rPr lang="en-US" baseline="0" dirty="0"/>
              <a:t> architecture: Working model of fixed structures that define a mind</a:t>
            </a:r>
            <a:endParaRPr lang="en-US" dirty="0"/>
          </a:p>
          <a:p>
            <a:r>
              <a:rPr lang="en-US" dirty="0"/>
              <a:t>For example, extending deep learning with memory, attention,</a:t>
            </a:r>
            <a:r>
              <a:rPr lang="en-US" baseline="0" dirty="0"/>
              <a:t>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0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*Published after Symposium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2AC8C2-D1F8-9F4C-9D13-5AA52AB1FED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7" b="19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6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43000"/>
            <a:ext cx="7315200" cy="3733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4986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16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565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Card w/ Cred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10943" cy="6858000"/>
          </a:xfrm>
          <a:prstGeom prst="rect">
            <a:avLst/>
          </a:prstGeom>
          <a:solidFill>
            <a:srgbClr val="1E623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0" y="2971800"/>
            <a:ext cx="5283200" cy="2514600"/>
          </a:xfrm>
        </p:spPr>
        <p:txBody>
          <a:bodyPr anchor="b" anchorCtr="0">
            <a:normAutofit/>
          </a:bodyPr>
          <a:lstStyle>
            <a:lvl1pPr algn="l"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450285" cy="6858000"/>
          </a:xfrm>
          <a:prstGeom prst="rect">
            <a:avLst/>
          </a:prstGeom>
        </p:spPr>
      </p:pic>
      <p:sp>
        <p:nvSpPr>
          <p:cNvPr id="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06400" y="304800"/>
            <a:ext cx="4470400" cy="533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5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8915" y="6480050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81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749300" y="1143000"/>
            <a:ext cx="103632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srgbClr val="3F3F3F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619254"/>
            <a:ext cx="109728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7990"/>
            <a:ext cx="10972800" cy="868363"/>
          </a:xfrm>
          <a:effectLst/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587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7CDCD-C5DC-4029-962B-F4C02CF9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9090D-37E1-4CC0-9BF9-8A929FE3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8857E-6521-4DC0-88C3-85E3ABA4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DDC29-5619-49CA-B04A-1C27D03C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EA9B5-D858-4BBB-964C-C38225C903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82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0" b="1750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1" r="4695" b="3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48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9" b="18301"/>
          <a:stretch/>
        </p:blipFill>
        <p:spPr>
          <a:xfrm>
            <a:off x="0" y="3"/>
            <a:ext cx="12192000" cy="6857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87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" t="3333" b="21670"/>
          <a:stretch/>
        </p:blipFill>
        <p:spPr>
          <a:xfrm>
            <a:off x="-12699" y="0"/>
            <a:ext cx="1217549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2"/>
            <a:ext cx="10515600" cy="5033963"/>
          </a:xfr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5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Dou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73" t="-6"/>
          <a:stretch/>
        </p:blipFill>
        <p:spPr>
          <a:xfrm>
            <a:off x="0" y="365126"/>
            <a:ext cx="12090400" cy="1158875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73602"/>
            <a:ext cx="10515600" cy="109273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1"/>
            <a:ext cx="10515600" cy="3586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8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2"/>
            <a:ext cx="5386917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7"/>
            <a:ext cx="5386917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371602"/>
            <a:ext cx="5389033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7"/>
            <a:ext cx="5389033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379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03A31CB7-3007-D847-89DB-429D49482FD0}" type="datetimeFigureOut">
              <a:rPr lang="en-US" smtClean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0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5" r:id="rId2"/>
    <p:sldLayoutId id="2147483711" r:id="rId3"/>
    <p:sldLayoutId id="2147483709" r:id="rId4"/>
    <p:sldLayoutId id="2147483710" r:id="rId5"/>
    <p:sldLayoutId id="2147483692" r:id="rId6"/>
    <p:sldLayoutId id="2147483702" r:id="rId7"/>
    <p:sldLayoutId id="2147483684" r:id="rId8"/>
    <p:sldLayoutId id="2147483685" r:id="rId9"/>
    <p:sldLayoutId id="2147483688" r:id="rId10"/>
    <p:sldLayoutId id="2147483686" r:id="rId11"/>
    <p:sldLayoutId id="2147483689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act-r.psy.cmu.edu/tutorials/" TargetMode="Externa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and Statistical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Science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EA0AE-A665-4B6E-8CD3-0E922BF80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brain can only “hold on” to a certain number of “things” at once (4—7)</a:t>
            </a:r>
          </a:p>
          <a:p>
            <a:r>
              <a:rPr lang="en-US" dirty="0"/>
              <a:t>The brain uses “chunks” as a trick to store larger sets of “things” in the small number of slots</a:t>
            </a:r>
          </a:p>
          <a:p>
            <a:r>
              <a:rPr lang="en-US" dirty="0"/>
              <a:t>Too much information can result in poor performance, learning, and understanding of data visualization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46990A-1DC5-4DFB-8BE9-2110F740A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18456"/>
            <a:ext cx="5384800" cy="34020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A09CED-ED02-427F-9FF3-F9489FAF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Load Takeaway</a:t>
            </a:r>
          </a:p>
        </p:txBody>
      </p:sp>
    </p:spTree>
    <p:extLst>
      <p:ext uri="{BB962C8B-B14F-4D97-AF65-F5344CB8AC3E}">
        <p14:creationId xmlns:p14="http://schemas.microsoft.com/office/powerpoint/2010/main" val="346479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6C7F0D-DB75-475D-828C-CA9BE88D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ACT-R (1983)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743D27-C756-49CC-929F-6D15E63C4E1B}"/>
              </a:ext>
            </a:extLst>
          </p:cNvPr>
          <p:cNvSpPr/>
          <p:nvPr/>
        </p:nvSpPr>
        <p:spPr>
          <a:xfrm>
            <a:off x="5534866" y="3090289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E112AB-16DA-4B46-84A9-EE63C5D39DED}"/>
              </a:ext>
            </a:extLst>
          </p:cNvPr>
          <p:cNvSpPr/>
          <p:nvPr/>
        </p:nvSpPr>
        <p:spPr>
          <a:xfrm>
            <a:off x="3567467" y="5109589"/>
            <a:ext cx="1828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Declarative Memory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B7A95F-E1BB-4D6B-B885-9C8D6ED13566}"/>
              </a:ext>
            </a:extLst>
          </p:cNvPr>
          <p:cNvSpPr/>
          <p:nvPr/>
        </p:nvSpPr>
        <p:spPr>
          <a:xfrm>
            <a:off x="7363666" y="5109589"/>
            <a:ext cx="198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Memory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5A8817-7C80-4BF1-99CC-D793E4A801B7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4481867" y="3547489"/>
            <a:ext cx="1052999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25815C-4A7E-425C-9409-E39A2FDC1555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7211266" y="3547489"/>
            <a:ext cx="11430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F8BD77-FCA4-427B-8B70-CA7D56C2FE89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V="1">
            <a:off x="5396267" y="4004689"/>
            <a:ext cx="976799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13AB29-B09F-49DE-A11D-A34FD992681B}"/>
              </a:ext>
            </a:extLst>
          </p:cNvPr>
          <p:cNvCxnSpPr>
            <a:stCxn id="9" idx="1"/>
            <a:endCxn id="7" idx="2"/>
          </p:cNvCxnSpPr>
          <p:nvPr/>
        </p:nvCxnSpPr>
        <p:spPr>
          <a:xfrm flipH="1" flipV="1">
            <a:off x="6373066" y="4004689"/>
            <a:ext cx="9906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5C6E00-6F26-4457-85F0-8618957C8471}"/>
              </a:ext>
            </a:extLst>
          </p:cNvPr>
          <p:cNvSpPr txBox="1"/>
          <p:nvPr/>
        </p:nvSpPr>
        <p:spPr>
          <a:xfrm rot="18087832">
            <a:off x="5149408" y="450163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8E6984-169C-45EC-930A-4BD55233C7FC}"/>
              </a:ext>
            </a:extLst>
          </p:cNvPr>
          <p:cNvSpPr txBox="1"/>
          <p:nvPr/>
        </p:nvSpPr>
        <p:spPr>
          <a:xfrm rot="3309723">
            <a:off x="6572402" y="450163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545A30-11F8-4660-878E-A295F7F0D5C3}"/>
              </a:ext>
            </a:extLst>
          </p:cNvPr>
          <p:cNvSpPr txBox="1"/>
          <p:nvPr/>
        </p:nvSpPr>
        <p:spPr>
          <a:xfrm>
            <a:off x="8354266" y="40892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DFFAA-BE0B-4295-8C32-BA33F3600C82}"/>
              </a:ext>
            </a:extLst>
          </p:cNvPr>
          <p:cNvSpPr txBox="1"/>
          <p:nvPr/>
        </p:nvSpPr>
        <p:spPr>
          <a:xfrm rot="18302131">
            <a:off x="4411579" y="39381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9CF9BA-30AB-4BCC-B597-BEFBF9A03F33}"/>
              </a:ext>
            </a:extLst>
          </p:cNvPr>
          <p:cNvCxnSpPr>
            <a:cxnSpLocks/>
          </p:cNvCxnSpPr>
          <p:nvPr/>
        </p:nvCxnSpPr>
        <p:spPr>
          <a:xfrm flipV="1">
            <a:off x="6830266" y="2336777"/>
            <a:ext cx="0" cy="75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B1765D-67CD-4425-BA40-BDEEE63BA6A8}"/>
              </a:ext>
            </a:extLst>
          </p:cNvPr>
          <p:cNvSpPr txBox="1"/>
          <p:nvPr/>
        </p:nvSpPr>
        <p:spPr>
          <a:xfrm>
            <a:off x="7058866" y="259498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 // Performance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BBA925-4C2B-43B8-9922-8FC1AD637A2A}"/>
              </a:ext>
            </a:extLst>
          </p:cNvPr>
          <p:cNvSpPr txBox="1"/>
          <p:nvPr/>
        </p:nvSpPr>
        <p:spPr>
          <a:xfrm>
            <a:off x="4620466" y="233677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FF3EBC-7602-4C8D-89D6-7B4EF4D80B40}"/>
              </a:ext>
            </a:extLst>
          </p:cNvPr>
          <p:cNvCxnSpPr>
            <a:cxnSpLocks/>
          </p:cNvCxnSpPr>
          <p:nvPr/>
        </p:nvCxnSpPr>
        <p:spPr>
          <a:xfrm>
            <a:off x="5992066" y="2336777"/>
            <a:ext cx="0" cy="73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902B66-A181-4A54-80B3-8291EFA0588E}"/>
              </a:ext>
            </a:extLst>
          </p:cNvPr>
          <p:cNvSpPr/>
          <p:nvPr/>
        </p:nvSpPr>
        <p:spPr>
          <a:xfrm>
            <a:off x="5562600" y="14478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51284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2253604" y="1144844"/>
            <a:ext cx="7772400" cy="220576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3200" b="1" dirty="0">
                <a:solidFill>
                  <a:srgbClr val="002060"/>
                </a:solidFill>
                <a:latin typeface="Helvetica" pitchFamily="34" charset="0"/>
                <a:ea typeface="Adobe Gothic Std B" pitchFamily="34" charset="-128"/>
                <a:cs typeface="Helvetica" pitchFamily="34" charset="0"/>
              </a:rPr>
              <a:t>A Standard Model of the Mind</a:t>
            </a:r>
            <a:br>
              <a:rPr lang="en-US" sz="2800" b="1" dirty="0">
                <a:solidFill>
                  <a:srgbClr val="002060"/>
                </a:solidFill>
                <a:latin typeface="Helvetica" pitchFamily="34" charset="0"/>
                <a:ea typeface="Adobe Gothic Std B" pitchFamily="34" charset="-128"/>
                <a:cs typeface="Helvetica" pitchFamily="34" charset="0"/>
              </a:rPr>
            </a:br>
            <a:br>
              <a:rPr lang="en-US" sz="2000" b="1" dirty="0">
                <a:solidFill>
                  <a:srgbClr val="002060"/>
                </a:solidFill>
                <a:latin typeface="Helvetica" pitchFamily="34" charset="0"/>
                <a:ea typeface="Adobe Gothic Std B" pitchFamily="34" charset="-128"/>
                <a:cs typeface="Helvetica" pitchFamily="34" charset="0"/>
              </a:rPr>
            </a:br>
            <a:endParaRPr lang="en-US" sz="3200" b="1" dirty="0">
              <a:solidFill>
                <a:srgbClr val="002060"/>
              </a:solidFill>
              <a:latin typeface="Helvetica" pitchFamily="34" charset="0"/>
              <a:ea typeface="Adobe Gothic Std B" pitchFamily="34" charset="-128"/>
              <a:cs typeface="Helvetic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744765"/>
            <a:ext cx="8760719" cy="1752600"/>
          </a:xfr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Slides originally created by Paul S. Rosenbloom</a:t>
            </a:r>
          </a:p>
          <a:p>
            <a:r>
              <a:rPr lang="en-US" sz="2000" dirty="0">
                <a:solidFill>
                  <a:srgbClr val="00003E"/>
                </a:solidFill>
              </a:rPr>
              <a:t>Based on Laird, J. E., Lebiere, C. &amp; Rosenbloom, P. S. (2017). A Standard Model of the Mind: Toward a Common Computational Framework across Artificial Intelligence, Cognitive Science, Neuroscience, and Robotics. </a:t>
            </a:r>
            <a:r>
              <a:rPr lang="en-US" sz="2000" i="1" dirty="0">
                <a:solidFill>
                  <a:srgbClr val="00003E"/>
                </a:solidFill>
              </a:rPr>
              <a:t>AI Magazine</a:t>
            </a:r>
            <a:r>
              <a:rPr lang="en-US" sz="2000" dirty="0">
                <a:solidFill>
                  <a:srgbClr val="00003E"/>
                </a:solidFill>
              </a:rPr>
              <a:t>. In press.</a:t>
            </a:r>
            <a:endParaRPr lang="en-US" dirty="0">
              <a:solidFill>
                <a:srgbClr val="00003E"/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560524" y="6154778"/>
            <a:ext cx="1825924" cy="571820"/>
            <a:chOff x="7236601" y="6041109"/>
            <a:chExt cx="1825924" cy="571820"/>
          </a:xfrm>
        </p:grpSpPr>
        <p:grpSp>
          <p:nvGrpSpPr>
            <p:cNvPr id="16" name="Group 15"/>
            <p:cNvGrpSpPr/>
            <p:nvPr/>
          </p:nvGrpSpPr>
          <p:grpSpPr>
            <a:xfrm>
              <a:off x="7236601" y="6041109"/>
              <a:ext cx="622821" cy="571820"/>
              <a:chOff x="6347941" y="4267200"/>
              <a:chExt cx="2567459" cy="2209800"/>
            </a:xfrm>
          </p:grpSpPr>
          <p:pic>
            <p:nvPicPr>
              <p:cNvPr id="18" name="Picture 5" descr="chrmblue_std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53" r="12483" b="21310"/>
              <a:stretch>
                <a:fillRect/>
              </a:stretch>
            </p:blipFill>
            <p:spPr bwMode="auto">
              <a:xfrm>
                <a:off x="6347941" y="4440930"/>
                <a:ext cx="2567459" cy="2036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6" descr="AFRL Shield transparent background 1INcopy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8713" y="4267200"/>
                <a:ext cx="1097826" cy="1029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16" descr="clients_onr.jpg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339" y="6091437"/>
              <a:ext cx="1046186" cy="471164"/>
            </a:xfrm>
            <a:prstGeom prst="rect">
              <a:avLst/>
            </a:prstGeom>
          </p:spPr>
        </p:pic>
      </p:grpSp>
      <p:pic>
        <p:nvPicPr>
          <p:cNvPr id="1026" name="Picture 2" descr="Image result for ARL icon - army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952" y="6034149"/>
            <a:ext cx="1084104" cy="81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121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353" y="1330382"/>
            <a:ext cx="8153520" cy="4453435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Functional entities that can think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And thus support intelligent behavior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  <a:defRPr/>
            </a:pPr>
            <a:r>
              <a:rPr lang="en-US" sz="2300" dirty="0"/>
              <a:t>Humans, and many animals possess minds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Implemented by brains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  <a:defRPr/>
            </a:pPr>
            <a:r>
              <a:rPr lang="en-US" sz="2300" dirty="0"/>
              <a:t>In AI, minds assumed to be computational entities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000" i="1" dirty="0"/>
              <a:t>Cognitive systems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Implementable via a range of physical devices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Minds</a:t>
            </a:r>
          </a:p>
        </p:txBody>
      </p:sp>
      <p:pic>
        <p:nvPicPr>
          <p:cNvPr id="3" name="Picture 2" descr="Brain_iStock_000005809739_small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59" y="1559279"/>
            <a:ext cx="1761065" cy="1761065"/>
          </a:xfrm>
          <a:prstGeom prst="rect">
            <a:avLst/>
          </a:prstGeom>
        </p:spPr>
      </p:pic>
      <p:pic>
        <p:nvPicPr>
          <p:cNvPr id="4" name="Picture 3" descr="t_computationalthinking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75" y="4035778"/>
            <a:ext cx="2241630" cy="14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353" y="1330382"/>
            <a:ext cx="8153520" cy="4453435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400" b="1" dirty="0"/>
              <a:t>Artificial Intelligence (&amp; AGI)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Concerns building artificial minds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Cares most for how such minds can be built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b="1" dirty="0"/>
              <a:t>Cognitive Science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Concerns modeling natural minds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Cares most for understanding human cognitive processes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b="1" dirty="0"/>
              <a:t>Neuroscience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Concerns structure and function of brains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Cares most for how minds arise from brains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300" b="1" dirty="0"/>
              <a:t>Robotics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Concerns building and controlling artificial bodies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Cares most for how minds control such bodies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Approaches to Understanding Minds</a:t>
            </a:r>
          </a:p>
        </p:txBody>
      </p:sp>
      <p:pic>
        <p:nvPicPr>
          <p:cNvPr id="4" name="Picture 3" descr="Brain_iStock_000005809739_small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03" y="3675949"/>
            <a:ext cx="963790" cy="963790"/>
          </a:xfrm>
          <a:prstGeom prst="rect">
            <a:avLst/>
          </a:prstGeom>
        </p:spPr>
      </p:pic>
      <p:pic>
        <p:nvPicPr>
          <p:cNvPr id="5" name="Picture 4" descr="t_computationalthinking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57" y="1468045"/>
            <a:ext cx="1236393" cy="825011"/>
          </a:xfrm>
          <a:prstGeom prst="rect">
            <a:avLst/>
          </a:prstGeom>
        </p:spPr>
      </p:pic>
      <p:pic>
        <p:nvPicPr>
          <p:cNvPr id="3" name="Picture 2" descr="science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2575278"/>
            <a:ext cx="1016000" cy="1016000"/>
          </a:xfrm>
          <a:prstGeom prst="rect">
            <a:avLst/>
          </a:prstGeom>
        </p:spPr>
      </p:pic>
      <p:pic>
        <p:nvPicPr>
          <p:cNvPr id="6" name="Picture 5" descr="1312a.143319126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92" y="4826001"/>
            <a:ext cx="1260592" cy="9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3406" y="1407995"/>
            <a:ext cx="8487092" cy="4453435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Deep scientific question whether will converge on a single understanding of mind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Must at least happen for cognitive science and neuroscience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Naturally inspired AI/robotics may also fit if class slightly abstracted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So also may other work that is similar for functional reasons</a:t>
            </a:r>
          </a:p>
          <a:p>
            <a:pPr>
              <a:spcBef>
                <a:spcPts val="3200"/>
              </a:spcBef>
              <a:buFont typeface="Wingdings" pitchFamily="2" charset="2"/>
              <a:buChar char="§"/>
              <a:defRPr/>
            </a:pPr>
            <a:r>
              <a:rPr lang="en-US" sz="2300" dirty="0"/>
              <a:t>Call this slightly abstracted class </a:t>
            </a:r>
            <a:r>
              <a:rPr lang="en-US" sz="2300" i="1" dirty="0"/>
              <a:t>human-like minds</a:t>
            </a:r>
            <a:endParaRPr lang="en-US" sz="2300" dirty="0"/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More the bounded rationality found in humans than AI optimality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Broader than </a:t>
            </a:r>
            <a:r>
              <a:rPr lang="en-US" sz="2000" i="1" dirty="0"/>
              <a:t>naturally inspired minds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Narrower than </a:t>
            </a:r>
            <a:r>
              <a:rPr lang="en-US" sz="2000" i="1" dirty="0"/>
              <a:t>human-level intelligence</a:t>
            </a:r>
            <a:endParaRPr lang="en-US" sz="20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Towards a Common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2055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353" y="1295102"/>
            <a:ext cx="7682759" cy="44534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Integrative model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Combines electromagnetic, weak and strong interactions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Classifies all of the known elementary particles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Community consensus developed over decades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Assumed to be internally consistent but may have gaps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Yields critical functionality for field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Cumulative reference point for progress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Guides efforts to extend and break it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 Standard Model of Particle Physics</a:t>
            </a:r>
          </a:p>
        </p:txBody>
      </p:sp>
      <p:pic>
        <p:nvPicPr>
          <p:cNvPr id="3" name="Picture 2" descr="Standard_Model_of_Elementary_Particles.sv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87" y="3506611"/>
            <a:ext cx="2454415" cy="2348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7695" y="70556"/>
            <a:ext cx="223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9B28D"/>
                </a:solidFill>
              </a:rPr>
              <a:t>AN ANALOGY</a:t>
            </a:r>
          </a:p>
        </p:txBody>
      </p:sp>
    </p:spTree>
    <p:extLst>
      <p:ext uri="{BB962C8B-B14F-4D97-AF65-F5344CB8AC3E}">
        <p14:creationId xmlns:p14="http://schemas.microsoft.com/office/powerpoint/2010/main" val="19640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2611" y="1255890"/>
            <a:ext cx="8198556" cy="464255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Focused on </a:t>
            </a:r>
            <a:r>
              <a:rPr lang="en-US" sz="2400" i="1" dirty="0"/>
              <a:t>human-like minds</a:t>
            </a:r>
          </a:p>
          <a:p>
            <a:pPr>
              <a:spcBef>
                <a:spcPts val="1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Grew out of a summary presentation at the </a:t>
            </a:r>
            <a:r>
              <a:rPr lang="en-US" sz="2400" i="1" dirty="0"/>
              <a:t>2013 AAAI Fall Symposium on Integrated Cognition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Yielded surprising consensus of those in attendance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Organizing committee for Symposium drawn from cognitive science, cognitively and biologically inspired AI, AGI, and robotics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Suggested a consensus has begun to emerge</a:t>
            </a:r>
          </a:p>
          <a:p>
            <a:pPr>
              <a:spcBef>
                <a:spcPts val="1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Followed up with an article for AI Magazine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Extend consensus via a dialectic among ACT-R, Soar &amp; Sigma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600" dirty="0"/>
              <a:t>Laird, J. E., Lebiere, C. &amp; Rosenbloom, P. S. (2017). A Standard Model of the Mind: Toward a Common Computational Framework across Artificial Intelligence, Cognitive Science, Neuroscience, and Robotics. </a:t>
            </a:r>
            <a:r>
              <a:rPr lang="en-US" sz="1600" i="1" dirty="0"/>
              <a:t>AI Magazine</a:t>
            </a:r>
            <a:r>
              <a:rPr lang="en-US" sz="1600" dirty="0"/>
              <a:t>. In press.</a:t>
            </a:r>
            <a:endParaRPr lang="en-US" sz="24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 Standard Model of The Mind (SMM)</a:t>
            </a:r>
          </a:p>
        </p:txBody>
      </p:sp>
    </p:spTree>
    <p:extLst>
      <p:ext uri="{BB962C8B-B14F-4D97-AF65-F5344CB8AC3E}">
        <p14:creationId xmlns:p14="http://schemas.microsoft.com/office/powerpoint/2010/main" val="46344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ACT-R, Soar &amp; Sigma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53981" y="1266567"/>
            <a:ext cx="2887943" cy="3522945"/>
            <a:chOff x="157892" y="1266566"/>
            <a:chExt cx="2887943" cy="35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5828" y="1266566"/>
              <a:ext cx="2386334" cy="18879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7892" y="3281406"/>
              <a:ext cx="288794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	ACT-R</a:t>
              </a:r>
            </a:p>
            <a:p>
              <a:r>
                <a:rPr lang="en-US" sz="1400" dirty="0"/>
                <a:t>Parallel, asynchronous modules</a:t>
              </a:r>
            </a:p>
            <a:p>
              <a:r>
                <a:rPr lang="en-US" sz="1400" dirty="0"/>
                <a:t>Central procedural memory</a:t>
              </a:r>
            </a:p>
            <a:p>
              <a:r>
                <a:rPr lang="en-US" sz="1400" dirty="0"/>
                <a:t>Only one result/module/cycle</a:t>
              </a:r>
            </a:p>
            <a:p>
              <a:r>
                <a:rPr lang="en-US" sz="1400" dirty="0"/>
                <a:t>Includes mapping to brain regions</a:t>
              </a:r>
            </a:p>
            <a:p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45243" y="1900807"/>
            <a:ext cx="3108100" cy="3275989"/>
            <a:chOff x="2674705" y="1900806"/>
            <a:chExt cx="3108100" cy="32759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705" y="1900806"/>
              <a:ext cx="3108100" cy="19452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64020" y="3945689"/>
              <a:ext cx="272947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	</a:t>
              </a:r>
              <a:r>
                <a:rPr lang="en-US" b="1" dirty="0"/>
                <a:t>Soar</a:t>
              </a:r>
            </a:p>
            <a:p>
              <a:r>
                <a:rPr lang="en-US" sz="1400" dirty="0"/>
                <a:t>Parallel, asynchronous modules</a:t>
              </a:r>
            </a:p>
            <a:p>
              <a:r>
                <a:rPr lang="en-US" sz="1400" dirty="0"/>
                <a:t>Central working memory</a:t>
              </a:r>
            </a:p>
            <a:p>
              <a:r>
                <a:rPr lang="en-US" sz="1400" dirty="0"/>
                <a:t>Bipartite declarative memory</a:t>
              </a:r>
              <a:endParaRPr lang="en-US" dirty="0"/>
            </a:p>
            <a:p>
              <a:r>
                <a:rPr lang="en-US" sz="1400" dirty="0"/>
                <a:t>Visuospatial module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78701" y="3156656"/>
            <a:ext cx="3110313" cy="2531691"/>
            <a:chOff x="5892800" y="3232855"/>
            <a:chExt cx="3110313" cy="2531691"/>
          </a:xfrm>
        </p:grpSpPr>
        <p:sp>
          <p:nvSpPr>
            <p:cNvPr id="10" name="TextBox 9"/>
            <p:cNvSpPr txBox="1"/>
            <p:nvPr/>
          </p:nvSpPr>
          <p:spPr>
            <a:xfrm>
              <a:off x="5998493" y="4533440"/>
              <a:ext cx="2898926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	</a:t>
              </a:r>
              <a:r>
                <a:rPr lang="en-US" b="1" dirty="0"/>
                <a:t>Sigma</a:t>
              </a:r>
            </a:p>
            <a:p>
              <a:r>
                <a:rPr lang="en-US" sz="1400" dirty="0"/>
                <a:t>Blends CAs with graphical models</a:t>
              </a:r>
            </a:p>
            <a:p>
              <a:r>
                <a:rPr lang="en-US" sz="1400" dirty="0"/>
                <a:t>Less modular architecturally</a:t>
              </a:r>
            </a:p>
            <a:p>
              <a:r>
                <a:rPr lang="en-US" sz="1400" dirty="0"/>
                <a:t>Differing functionalities from</a:t>
              </a:r>
            </a:p>
            <a:p>
              <a:r>
                <a:rPr lang="en-US" sz="1400" dirty="0"/>
                <a:t>    specialization and combination</a:t>
              </a:r>
            </a:p>
          </p:txBody>
        </p:sp>
        <p:pic>
          <p:nvPicPr>
            <p:cNvPr id="2" name="Picture 1" descr="Sigma Structure Revised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800" y="3232855"/>
              <a:ext cx="3110313" cy="1201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29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76778" y="1312334"/>
            <a:ext cx="8431388" cy="474839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What needs to be in a human-like cognitive architecture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Providing an abstract community consensus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But not itself a cognitive architecture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Yields a range of potential benefits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Coherent baseline to facilitate shared cumulative progress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Focus efforts to extend and break the consensus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Framework around which evaluation data can be organized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Interlingua for describing and comparing architectural approaches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000" dirty="0"/>
              <a:t>Guidance in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Extending research on individual components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Interpreting experiments and suggesting new ones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Constructing intelligent applications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000" dirty="0"/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 Standard Model of The Mind (cont.)</a:t>
            </a:r>
          </a:p>
        </p:txBody>
      </p:sp>
    </p:spTree>
    <p:extLst>
      <p:ext uri="{BB962C8B-B14F-4D97-AF65-F5344CB8AC3E}">
        <p14:creationId xmlns:p14="http://schemas.microsoft.com/office/powerpoint/2010/main" val="18597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1A16A-6D2E-4A81-A3ED-F05D314225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0" y="3068543"/>
            <a:ext cx="8001000" cy="62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purpose of computing is insight, not numbers.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DBE9B-3CA2-438E-9805-A824EE3742EB}"/>
              </a:ext>
            </a:extLst>
          </p:cNvPr>
          <p:cNvSpPr txBox="1"/>
          <p:nvPr/>
        </p:nvSpPr>
        <p:spPr>
          <a:xfrm>
            <a:off x="3733800" y="2561778"/>
            <a:ext cx="197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-US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993FE-4A5E-48E5-9D39-AF14BA614798}"/>
              </a:ext>
            </a:extLst>
          </p:cNvPr>
          <p:cNvSpPr txBox="1"/>
          <p:nvPr/>
        </p:nvSpPr>
        <p:spPr>
          <a:xfrm>
            <a:off x="7467600" y="2561778"/>
            <a:ext cx="135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B8E5C-08D8-43EB-8FC5-BCC89CE3747B}"/>
              </a:ext>
            </a:extLst>
          </p:cNvPr>
          <p:cNvSpPr txBox="1"/>
          <p:nvPr/>
        </p:nvSpPr>
        <p:spPr>
          <a:xfrm>
            <a:off x="7811349" y="3755778"/>
            <a:ext cx="3610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Richard Wesley Hamming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Card, Mackinlay, </a:t>
            </a:r>
            <a:r>
              <a:rPr lang="en-US" dirty="0" err="1"/>
              <a:t>Shneiderman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5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 Precedents*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66223" y="1392801"/>
            <a:ext cx="2669399" cy="3824239"/>
            <a:chOff x="660060" y="1311188"/>
            <a:chExt cx="2669399" cy="3824239"/>
          </a:xfrm>
        </p:grpSpPr>
        <p:pic>
          <p:nvPicPr>
            <p:cNvPr id="4" name="Picture 3" descr="processor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60" y="1311188"/>
              <a:ext cx="2669399" cy="33706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4003" y="4642984"/>
              <a:ext cx="236151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Model Human Processor</a:t>
              </a:r>
            </a:p>
            <a:p>
              <a:pPr algn="ctr"/>
              <a:r>
                <a:rPr lang="en-US" sz="1200" dirty="0"/>
                <a:t>(Card, Moran &amp; Newell, 1983)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42984" y="1167029"/>
            <a:ext cx="2914899" cy="3303881"/>
            <a:chOff x="3432929" y="1530865"/>
            <a:chExt cx="2914899" cy="33038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929" y="1530865"/>
              <a:ext cx="2914899" cy="28504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65686" y="4342303"/>
              <a:ext cx="24493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Scale Counts in Cognition</a:t>
              </a:r>
            </a:p>
            <a:p>
              <a:pPr algn="ctr"/>
              <a:r>
                <a:rPr lang="en-US" sz="1200" dirty="0"/>
                <a:t>(Newell, 1990)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66704" y="2842052"/>
            <a:ext cx="4201297" cy="3071853"/>
            <a:chOff x="4942703" y="2773401"/>
            <a:chExt cx="4201297" cy="30718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256" y="2773401"/>
              <a:ext cx="3491744" cy="25674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942703" y="5352811"/>
              <a:ext cx="42012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Generic Architecture for Human-Like Cognition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Goertzel</a:t>
              </a:r>
              <a:r>
                <a:rPr lang="en-US" sz="1200" dirty="0"/>
                <a:t>, </a:t>
              </a:r>
              <a:r>
                <a:rPr lang="en-US" sz="1200" dirty="0" err="1"/>
                <a:t>Pennachin</a:t>
              </a:r>
              <a:r>
                <a:rPr lang="en-US" sz="1200" dirty="0"/>
                <a:t> &amp; </a:t>
              </a:r>
              <a:r>
                <a:rPr lang="en-US" sz="1200" dirty="0" err="1"/>
                <a:t>Geisweiller</a:t>
              </a:r>
              <a:r>
                <a:rPr lang="en-US" sz="1200" dirty="0"/>
                <a:t>, 2014)*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08065" y="5192892"/>
            <a:ext cx="2185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9B28D"/>
                </a:solidFill>
              </a:rPr>
              <a:t>Very abstract</a:t>
            </a:r>
          </a:p>
          <a:p>
            <a:r>
              <a:rPr lang="en-US" dirty="0">
                <a:solidFill>
                  <a:srgbClr val="69B28D"/>
                </a:solidFill>
              </a:rPr>
              <a:t>Parameters for HCI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6578" y="4597403"/>
            <a:ext cx="214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9B28D"/>
                </a:solidFill>
              </a:rPr>
              <a:t>Span mind</a:t>
            </a:r>
          </a:p>
          <a:p>
            <a:r>
              <a:rPr lang="en-US" dirty="0">
                <a:solidFill>
                  <a:srgbClr val="69B28D"/>
                </a:solidFill>
              </a:rPr>
              <a:t>Deliberate Act up?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6000" y="1405470"/>
            <a:ext cx="30903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9B28D"/>
                </a:solidFill>
              </a:rPr>
              <a:t>Amalgamated completeness</a:t>
            </a:r>
          </a:p>
          <a:p>
            <a:pPr marL="274320"/>
            <a:r>
              <a:rPr lang="en-US" sz="1600" i="1" dirty="0" err="1">
                <a:solidFill>
                  <a:srgbClr val="69B28D"/>
                </a:solidFill>
              </a:rPr>
              <a:t>CogPrime</a:t>
            </a:r>
            <a:r>
              <a:rPr lang="en-US" sz="1600" i="1" dirty="0">
                <a:solidFill>
                  <a:srgbClr val="69B28D"/>
                </a:solidFill>
              </a:rPr>
              <a:t>, </a:t>
            </a:r>
            <a:r>
              <a:rPr lang="en-US" sz="1600" i="1" dirty="0" err="1">
                <a:solidFill>
                  <a:srgbClr val="69B28D"/>
                </a:solidFill>
              </a:rPr>
              <a:t>CogAff</a:t>
            </a:r>
            <a:r>
              <a:rPr lang="en-US" sz="1600" i="1" dirty="0">
                <a:solidFill>
                  <a:srgbClr val="69B28D"/>
                </a:solidFill>
              </a:rPr>
              <a:t>, LIDA, Psi, 4D-RCS, HTM/</a:t>
            </a:r>
            <a:r>
              <a:rPr lang="en-US" sz="1600" i="1" dirty="0" err="1">
                <a:solidFill>
                  <a:srgbClr val="69B28D"/>
                </a:solidFill>
              </a:rPr>
              <a:t>DeSTIN</a:t>
            </a:r>
            <a:endParaRPr lang="en-US" sz="1600" i="1" dirty="0">
              <a:solidFill>
                <a:srgbClr val="69B28D"/>
              </a:solidFill>
            </a:endParaRPr>
          </a:p>
          <a:p>
            <a:r>
              <a:rPr lang="en-US" dirty="0">
                <a:solidFill>
                  <a:srgbClr val="69B28D"/>
                </a:solidFill>
              </a:rPr>
              <a:t>rather than consensus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928592" y="3126185"/>
            <a:ext cx="2169298" cy="204038"/>
          </a:xfrm>
          <a:prstGeom prst="roundRect">
            <a:avLst/>
          </a:prstGeom>
          <a:noFill/>
          <a:ln w="38100" cmpd="sng">
            <a:solidFill>
              <a:srgbClr val="FFC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22164" y="1411111"/>
            <a:ext cx="5285945" cy="443088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Simple reaction time in humans (roughly)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Where cognitive architectures most commonly defined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Although may go a bit below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Where standard model is defined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Provides a </a:t>
            </a:r>
            <a:r>
              <a:rPr lang="en-US" sz="2400" i="1" dirty="0"/>
              <a:t>physical symbol system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“</a:t>
            </a:r>
            <a:r>
              <a:rPr lang="mr-IN" sz="2000" dirty="0"/>
              <a:t>…</a:t>
            </a:r>
            <a:r>
              <a:rPr lang="en-US" sz="2000" dirty="0"/>
              <a:t> has the necessary and sufficient means for general intelligent action” (Newell &amp; Simon, 1976)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Deliberate Act Level (~100 ms)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63028" y="1668166"/>
            <a:ext cx="3162530" cy="3092565"/>
            <a:chOff x="5814542" y="1324919"/>
            <a:chExt cx="3162530" cy="30925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542" y="1324919"/>
              <a:ext cx="3162530" cy="309256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542216" y="3446161"/>
              <a:ext cx="2402703" cy="233407"/>
            </a:xfrm>
            <a:prstGeom prst="roundRect">
              <a:avLst/>
            </a:prstGeom>
            <a:noFill/>
            <a:ln w="38100" cmpd="sng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3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22163" y="1270000"/>
            <a:ext cx="8299623" cy="4572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Key aspect of symbols for SMM is </a:t>
            </a:r>
            <a:r>
              <a:rPr lang="en-US" sz="2400" i="1" dirty="0"/>
              <a:t>composability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Symbols are those things that can be combined into relations</a:t>
            </a:r>
          </a:p>
          <a:p>
            <a:pPr lvl="2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And support further combinations into networks of relations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Mirrors </a:t>
            </a:r>
            <a:r>
              <a:rPr lang="en-US" sz="2000" i="1" dirty="0"/>
              <a:t>binding problem</a:t>
            </a:r>
            <a:r>
              <a:rPr lang="en-US" sz="2000" dirty="0"/>
              <a:t> in cognitive neuroscience</a:t>
            </a:r>
          </a:p>
          <a:p>
            <a:pPr>
              <a:spcBef>
                <a:spcPts val="1300"/>
              </a:spcBef>
              <a:buFont typeface="Wingdings" pitchFamily="2" charset="2"/>
              <a:buChar char="§"/>
              <a:defRPr/>
            </a:pPr>
            <a:r>
              <a:rPr lang="en-US" sz="2400" b="1" dirty="0"/>
              <a:t>Doesn’t</a:t>
            </a:r>
            <a:r>
              <a:rPr lang="en-US" sz="2400" dirty="0"/>
              <a:t> assume symbols must be uninterpreted labels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Can be this and/or patterns over vectors of distributed elements</a:t>
            </a:r>
            <a:endParaRPr lang="en-US" sz="2000" b="1" i="1" dirty="0"/>
          </a:p>
          <a:p>
            <a:pPr>
              <a:spcBef>
                <a:spcPts val="1300"/>
              </a:spcBef>
              <a:buFont typeface="Wingdings" pitchFamily="2" charset="2"/>
              <a:buChar char="§"/>
              <a:defRPr/>
            </a:pPr>
            <a:r>
              <a:rPr lang="en-US" sz="2400" b="1" dirty="0"/>
              <a:t>Doesn’t</a:t>
            </a:r>
            <a:r>
              <a:rPr lang="en-US" sz="2400" dirty="0"/>
              <a:t> assume sufficiency at deliberate act level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Logically sufficient overall, but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Evidence shows non-symbolic needed at deliberate act level</a:t>
            </a:r>
          </a:p>
          <a:p>
            <a:pPr lvl="2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To represent numeric and spatial information</a:t>
            </a:r>
          </a:p>
          <a:p>
            <a:pPr lvl="2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To provide </a:t>
            </a:r>
            <a:r>
              <a:rPr lang="en-US" sz="1800" i="1" dirty="0"/>
              <a:t>quantitative metadata</a:t>
            </a:r>
            <a:r>
              <a:rPr lang="en-US" sz="1800" dirty="0"/>
              <a:t> over symbol structures</a:t>
            </a:r>
          </a:p>
          <a:p>
            <a:pPr lvl="3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800" dirty="0"/>
              <a:t>Frequency, recency, co-occurrence, similarity, utility, activation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Standard Model and Symbol Systems</a:t>
            </a:r>
          </a:p>
        </p:txBody>
      </p:sp>
    </p:spTree>
    <p:extLst>
      <p:ext uri="{BB962C8B-B14F-4D97-AF65-F5344CB8AC3E}">
        <p14:creationId xmlns:p14="http://schemas.microsoft.com/office/powerpoint/2010/main" val="70003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7242" y="1249405"/>
            <a:ext cx="8363314" cy="464064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Our understanding of consensus from AAAI symposium fleshed out based on dialectic among three architectures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Finding out what each actually meant and most believed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/>
              <a:t>A set of communicating modules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Each may be decomposed further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But not just undifferentiated stuff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/>
              <a:t>Global </a:t>
            </a:r>
            <a:r>
              <a:rPr lang="en-US" sz="2400" dirty="0" err="1"/>
              <a:t>comms</a:t>
            </a:r>
            <a:r>
              <a:rPr lang="en-US" sz="2400" dirty="0"/>
              <a:t>. through WM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Local Perception↔︎Motor </a:t>
            </a:r>
            <a:r>
              <a:rPr lang="en-US" sz="2000" dirty="0" err="1"/>
              <a:t>comms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/>
              <a:t>Procedural can access all of WM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Others access only own WM buffers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300" dirty="0"/>
              <a:t>At this level of detail, not too novel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Although bipartite LTM is relatively new as a consensus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Standard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02" y="2481682"/>
            <a:ext cx="389509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02556" y="1707444"/>
            <a:ext cx="7913282" cy="3598334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4400"/>
              </a:spcBef>
              <a:buFont typeface="+mj-lt"/>
              <a:buAutoNum type="alphaUcPeriod"/>
              <a:defRPr/>
            </a:pPr>
            <a:r>
              <a:rPr lang="en-US" sz="2800" dirty="0"/>
              <a:t>Structure and Processing</a:t>
            </a:r>
          </a:p>
          <a:p>
            <a:pPr marL="457200" indent="-457200">
              <a:spcBef>
                <a:spcPts val="4400"/>
              </a:spcBef>
              <a:buFont typeface="+mj-lt"/>
              <a:buAutoNum type="alphaUcPeriod"/>
              <a:defRPr/>
            </a:pPr>
            <a:r>
              <a:rPr lang="en-US" sz="2800" dirty="0"/>
              <a:t>Memory and Content</a:t>
            </a:r>
          </a:p>
          <a:p>
            <a:pPr marL="457200" indent="-457200">
              <a:spcBef>
                <a:spcPts val="4400"/>
              </a:spcBef>
              <a:buFont typeface="+mj-lt"/>
              <a:buAutoNum type="alphaUcPeriod"/>
              <a:defRPr/>
            </a:pPr>
            <a:r>
              <a:rPr lang="en-US" sz="2800" dirty="0"/>
              <a:t>Learning</a:t>
            </a:r>
          </a:p>
          <a:p>
            <a:pPr marL="457200" indent="-457200">
              <a:spcBef>
                <a:spcPts val="4400"/>
              </a:spcBef>
              <a:buFont typeface="+mj-lt"/>
              <a:buAutoNum type="alphaUcPeriod"/>
              <a:defRPr/>
            </a:pPr>
            <a:r>
              <a:rPr lang="en-US" sz="2800" dirty="0"/>
              <a:t>Perception and Motor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Standard Model (cont.)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02" y="2481682"/>
            <a:ext cx="3895090" cy="26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1445" y="1340556"/>
            <a:ext cx="8128000" cy="4473222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Processing yields bounded rationality, not optimality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Processing based on a few task-independent modules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There is significant parallelism in architectural processing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Processing is parallel across modules 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Processing is parallel within modules 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A cognitive cycle that runs at ~50 </a:t>
            </a:r>
            <a:r>
              <a:rPr lang="en-US" dirty="0" err="1"/>
              <a:t>ms</a:t>
            </a:r>
            <a:r>
              <a:rPr lang="en-US" dirty="0"/>
              <a:t> per cycle in humans drives behavior via sequential action selection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Complex behavior arises from a sequence of independent cognitive cycles that operate in their local context</a:t>
            </a:r>
            <a:endParaRPr lang="en-US" dirty="0">
              <a:ea typeface="+mn-ea"/>
            </a:endParaRP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A. Structure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79372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1445" y="1375833"/>
            <a:ext cx="8128000" cy="4198056"/>
          </a:xfrm>
        </p:spPr>
        <p:txBody>
          <a:bodyPr>
            <a:noAutofit/>
          </a:bodyPr>
          <a:lstStyle/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400" dirty="0"/>
              <a:t>Declarative and procedural LTMs contain symbol* structures and associated quantitative metadata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400" dirty="0"/>
              <a:t>Global communication is provided by a short-term WM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400" dirty="0"/>
              <a:t>Global control is provided by procedural LTM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2000" dirty="0"/>
              <a:t>Composed of rule-like conditions and actions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2000" dirty="0"/>
              <a:t>Exerts control by altering contents of WM</a:t>
            </a:r>
          </a:p>
          <a:p>
            <a:pPr marL="457200" indent="-457200">
              <a:spcBef>
                <a:spcPts val="2000"/>
              </a:spcBef>
              <a:buFont typeface="+mj-lt"/>
              <a:buAutoNum type="arabicPeriod"/>
            </a:pPr>
            <a:r>
              <a:rPr lang="en-US" sz="2400" dirty="0"/>
              <a:t>Factual knowledge is provided by declarative LTM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B. Memory and Content</a:t>
            </a:r>
          </a:p>
        </p:txBody>
      </p:sp>
    </p:spTree>
    <p:extLst>
      <p:ext uri="{BB962C8B-B14F-4D97-AF65-F5344CB8AC3E}">
        <p14:creationId xmlns:p14="http://schemas.microsoft.com/office/powerpoint/2010/main" val="105432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1445" y="1234721"/>
            <a:ext cx="8128000" cy="4543777"/>
          </a:xfrm>
        </p:spPr>
        <p:txBody>
          <a:bodyPr>
            <a:noAutofit/>
          </a:bodyPr>
          <a:lstStyle/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All forms of LTM content are learnable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Learning occurs online and incrementally, as a side effect of performance and is often based on an inversion of the flow of information from performance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Procedural learning involves at least reinforcement learning and procedural composition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Reinforcement learning yields weights over action selection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Procedural composition yields behavioral automatization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Declarative learning involves the acquisition of facts and tuning of their metadata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More complex forms of learning involve combinations of the fixed set of simpler forms of learning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C. Learning</a:t>
            </a:r>
          </a:p>
        </p:txBody>
      </p:sp>
    </p:spTree>
    <p:extLst>
      <p:ext uri="{BB962C8B-B14F-4D97-AF65-F5344CB8AC3E}">
        <p14:creationId xmlns:p14="http://schemas.microsoft.com/office/powerpoint/2010/main" val="1191624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1445" y="1397001"/>
            <a:ext cx="8135056" cy="42333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Perception yields symbol* structures with associated metadata in specific WM buffers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There can be many different such perception modules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Perceptual learning acquires new patterns &amp; tunes existing ones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Attentional bottleneck constrains information available in WM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Perception can be influenced by top-down information from WM</a:t>
            </a:r>
          </a:p>
          <a:p>
            <a:pPr marL="457200" indent="-457200">
              <a:spcBef>
                <a:spcPts val="3200"/>
              </a:spcBef>
              <a:buFont typeface="+mj-lt"/>
              <a:buAutoNum type="arabicPeriod"/>
            </a:pPr>
            <a:r>
              <a:rPr lang="en-US" dirty="0"/>
              <a:t>Motor control converts symbol* structures in its buffers into external actions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There can be multiple such motor modules </a:t>
            </a:r>
          </a:p>
          <a:p>
            <a:pPr marL="9144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dirty="0"/>
              <a:t>Motor learning acquires new action patterns &amp; tunes existing ones</a:t>
            </a:r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D. Perception and Motor</a:t>
            </a:r>
          </a:p>
        </p:txBody>
      </p:sp>
    </p:spTree>
    <p:extLst>
      <p:ext uri="{BB962C8B-B14F-4D97-AF65-F5344CB8AC3E}">
        <p14:creationId xmlns:p14="http://schemas.microsoft.com/office/powerpoint/2010/main" val="3873244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921" y="3718278"/>
            <a:ext cx="8641523" cy="206727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500"/>
              </a:spcBef>
              <a:defRPr/>
            </a:pPr>
            <a:r>
              <a:rPr lang="en-US" sz="2400" dirty="0"/>
              <a:t>ACT-R &amp; Soar disagreed in a number of ways decades ago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100" dirty="0"/>
              <a:t>Although disagreed about different things</a:t>
            </a:r>
          </a:p>
          <a:p>
            <a:pPr>
              <a:spcBef>
                <a:spcPts val="1500"/>
              </a:spcBef>
              <a:defRPr/>
            </a:pPr>
            <a:r>
              <a:rPr lang="en-US" sz="2400" dirty="0"/>
              <a:t>Now in essentially complete agreement on this consensus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Although not all is completely implemented</a:t>
            </a:r>
          </a:p>
          <a:p>
            <a:pPr>
              <a:spcBef>
                <a:spcPts val="1500"/>
              </a:spcBef>
              <a:defRPr/>
            </a:pPr>
            <a:r>
              <a:rPr lang="en-US" sz="2300" dirty="0"/>
              <a:t>Sigma differs further in placing some functionality above architecture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000" dirty="0"/>
              <a:t>And less completely implemented at this point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1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Analysis of Three Architectures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4" y="1352380"/>
            <a:ext cx="7750433" cy="19702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205838" y="2464488"/>
            <a:ext cx="28264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Structure and Processing</a:t>
            </a:r>
          </a:p>
          <a:p>
            <a:pPr marL="342900" indent="-342900">
              <a:buAutoNum type="alphaU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Memory and Content</a:t>
            </a:r>
          </a:p>
          <a:p>
            <a:pPr marL="342900" indent="-342900">
              <a:buAutoNum type="alphaU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Learning</a:t>
            </a:r>
          </a:p>
          <a:p>
            <a:pPr marL="342900" indent="-342900">
              <a:buAutoNum type="alphaU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Perception and Motor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89" y="2017888"/>
            <a:ext cx="8452556" cy="4162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15068" y="1862666"/>
            <a:ext cx="8222545" cy="162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CDD0B-AAE6-495A-BBE8-32D0CD63D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b="421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59495-AEC5-4470-B9DE-C4062032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vi·su·al·i·za·tion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E4198-B399-4352-AB9A-75ADF5BC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960884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1. Formation of mental visual images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2. The act or process of interpreting in visual terms or of putting into visible 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7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2001" y="1199443"/>
            <a:ext cx="8424333" cy="4896556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Standard model reflects a very real initial consensus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Serial and parallel processing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Symbolic and subsymbolic representations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Procedural and declarative memories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100" dirty="0"/>
              <a:t>Pervasive learning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But it remains incomplete in a number of ways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Metacognition, emotion, mental imagery, distinction between declarative memories, social cognition, etc.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300" dirty="0"/>
              <a:t>And may still be wrong in various ways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Hope is that it yields sound beginning to build upon via more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Consensus across architectures, researchers, data and disciplines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000" dirty="0"/>
              <a:t>Work on challenges, corrections and extensions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/>
              <a:t>2017 AAAI Fall Symposium on SMM</a:t>
            </a:r>
          </a:p>
          <a:p>
            <a:pPr lvl="1">
              <a:spcBef>
                <a:spcPts val="400"/>
              </a:spcBef>
              <a:buFont typeface="Wingdings" pitchFamily="2" charset="2"/>
              <a:buChar char="§"/>
              <a:defRPr/>
            </a:pPr>
            <a:r>
              <a:rPr lang="en-US" sz="2200" dirty="0"/>
              <a:t>To “begin the process of broader community involvement”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100" dirty="0"/>
          </a:p>
          <a:p>
            <a:pPr lvl="1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2100" dirty="0"/>
          </a:p>
        </p:txBody>
      </p:sp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Helvetica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77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65FC62E4-C1FB-437F-8884-EC81A37C6B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ACT-R is a cognitive architecture, a theory about how human cognition works.</a:t>
            </a:r>
          </a:p>
          <a:p>
            <a:pPr lvl="1"/>
            <a:r>
              <a:rPr lang="en-US" altLang="en-US"/>
              <a:t>Looks like a (procedural) programming language.</a:t>
            </a:r>
          </a:p>
          <a:p>
            <a:pPr lvl="1"/>
            <a:r>
              <a:rPr lang="en-US" altLang="en-US"/>
              <a:t>Constructs based on assumptions about human cognitions.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33CA5FEA-0234-4D8A-B31C-52040114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ACT-R?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>
            <a:extLst>
              <a:ext uri="{FF2B5EF4-FFF2-40B4-BE49-F238E27FC236}">
                <a16:creationId xmlns:a16="http://schemas.microsoft.com/office/drawing/2014/main" id="{0E393478-DB90-4A09-9730-659D44AFE9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ACT-R is a framework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Researchers can create models that are written in ACT-R including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ACT-R’s assumptions about cognition.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The researcher’s assumptions about the task.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assumptions are tested against data.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Reaction time 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Accuracy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Neurological data (fMRI)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12600423-4632-4BB4-B358-856CCCD99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ACT-R?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0DBBDC41-E1AE-4365-9E49-59D0AF82A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ACT-R is an integrated cognitive architecture.</a:t>
            </a:r>
          </a:p>
          <a:p>
            <a:pPr lvl="1"/>
            <a:r>
              <a:rPr lang="en-US" altLang="en-US"/>
              <a:t>Brings together not just different aspects of cognition, but of</a:t>
            </a:r>
          </a:p>
          <a:p>
            <a:pPr lvl="2"/>
            <a:r>
              <a:rPr lang="en-US" altLang="en-US"/>
              <a:t>Cognition</a:t>
            </a:r>
          </a:p>
          <a:p>
            <a:pPr lvl="2"/>
            <a:r>
              <a:rPr lang="en-US" altLang="en-US"/>
              <a:t>Perception</a:t>
            </a:r>
          </a:p>
          <a:p>
            <a:pPr lvl="2"/>
            <a:r>
              <a:rPr lang="en-US" altLang="en-US"/>
              <a:t>Action</a:t>
            </a:r>
          </a:p>
          <a:p>
            <a:pPr lvl="1"/>
            <a:r>
              <a:rPr lang="en-US" altLang="en-US"/>
              <a:t>Runs in real time.</a:t>
            </a:r>
          </a:p>
          <a:p>
            <a:pPr lvl="1"/>
            <a:r>
              <a:rPr lang="en-US" altLang="en-US"/>
              <a:t>Learns.</a:t>
            </a:r>
          </a:p>
          <a:p>
            <a:pPr lvl="1"/>
            <a:r>
              <a:rPr lang="en-US" altLang="en-US"/>
              <a:t>Robust behavior in the face of error, the unexpected, and the unknown.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8441D669-A03E-44C3-B74D-A0FDAFC4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ACT-R?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FFFFD1F-02F0-4C39-B400-66EA76589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of ACT-R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758C46C-BE5F-4DFC-AD22-B200054BF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ACT-R is made up of </a:t>
            </a:r>
          </a:p>
          <a:p>
            <a:pPr lvl="1"/>
            <a:r>
              <a:rPr lang="en-US" altLang="en-US"/>
              <a:t>Modules.</a:t>
            </a:r>
          </a:p>
          <a:p>
            <a:pPr lvl="1"/>
            <a:r>
              <a:rPr lang="en-US" altLang="en-US"/>
              <a:t>Buffers.</a:t>
            </a:r>
          </a:p>
          <a:p>
            <a:pPr lvl="1"/>
            <a:r>
              <a:rPr lang="en-US" altLang="en-US"/>
              <a:t>A subsymbolic level.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61C4695-B255-46FE-8D3F-344C4CAEA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of ACT-R</a:t>
            </a: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6A110583-B739-4329-98E4-F091EAD7679D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1784350"/>
            <a:ext cx="5384800" cy="4768850"/>
            <a:chOff x="1168" y="1124"/>
            <a:chExt cx="3392" cy="3004"/>
          </a:xfrm>
        </p:grpSpPr>
        <p:sp>
          <p:nvSpPr>
            <p:cNvPr id="22532" name="Rectangle 4">
              <a:extLst>
                <a:ext uri="{FF2B5EF4-FFF2-40B4-BE49-F238E27FC236}">
                  <a16:creationId xmlns:a16="http://schemas.microsoft.com/office/drawing/2014/main" id="{1116A6DE-FF43-4307-BBA2-98622852AB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8" y="3576"/>
              <a:ext cx="3392" cy="5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3" name="Text Box 5">
              <a:extLst>
                <a:ext uri="{FF2B5EF4-FFF2-40B4-BE49-F238E27FC236}">
                  <a16:creationId xmlns:a16="http://schemas.microsoft.com/office/drawing/2014/main" id="{0A396020-8F4B-4BE9-ACD2-AAD33CAD79B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80" y="3702"/>
              <a:ext cx="185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3600">
                  <a:latin typeface="Times New Roman" panose="02020603050405020304" pitchFamily="18" charset="0"/>
                  <a:ea typeface="Osaka" pitchFamily="-80" charset="-128"/>
                </a:rPr>
                <a:t>Environment</a:t>
              </a:r>
            </a:p>
          </p:txBody>
        </p:sp>
        <p:sp>
          <p:nvSpPr>
            <p:cNvPr id="22534" name="Text Box 6">
              <a:extLst>
                <a:ext uri="{FF2B5EF4-FFF2-40B4-BE49-F238E27FC236}">
                  <a16:creationId xmlns:a16="http://schemas.microsoft.com/office/drawing/2014/main" id="{AAB96A44-57DF-4C71-A46A-17A3C26A07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6200000">
              <a:off x="1683" y="2132"/>
              <a:ext cx="990" cy="241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Productions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(Basal Ganglia)</a:t>
              </a:r>
            </a:p>
          </p:txBody>
        </p:sp>
        <p:sp>
          <p:nvSpPr>
            <p:cNvPr id="22535" name="Rectangle 7">
              <a:extLst>
                <a:ext uri="{FF2B5EF4-FFF2-40B4-BE49-F238E27FC236}">
                  <a16:creationId xmlns:a16="http://schemas.microsoft.com/office/drawing/2014/main" id="{772D5363-D888-47B4-98D8-BD496E0763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0" y="1603"/>
              <a:ext cx="919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6" name="Text Box 8">
              <a:extLst>
                <a:ext uri="{FF2B5EF4-FFF2-40B4-BE49-F238E27FC236}">
                  <a16:creationId xmlns:a16="http://schemas.microsoft.com/office/drawing/2014/main" id="{3D09DA1B-2FCF-4D2A-9F7D-C1EBF685388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70" y="1583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Retrieval Buffer (VLPFC)</a:t>
              </a:r>
            </a:p>
          </p:txBody>
        </p:sp>
        <p:sp>
          <p:nvSpPr>
            <p:cNvPr id="22537" name="Rectangle 9">
              <a:extLst>
                <a:ext uri="{FF2B5EF4-FFF2-40B4-BE49-F238E27FC236}">
                  <a16:creationId xmlns:a16="http://schemas.microsoft.com/office/drawing/2014/main" id="{279596DB-49D6-4019-B09A-EA32CB222C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1957"/>
              <a:ext cx="1037" cy="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10">
              <a:extLst>
                <a:ext uri="{FF2B5EF4-FFF2-40B4-BE49-F238E27FC236}">
                  <a16:creationId xmlns:a16="http://schemas.microsoft.com/office/drawing/2014/main" id="{44A57DB2-120C-4806-BA29-CE4D584E4D8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1952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Matching (Striatum)</a:t>
              </a:r>
            </a:p>
          </p:txBody>
        </p:sp>
        <p:sp>
          <p:nvSpPr>
            <p:cNvPr id="22539" name="Rectangle 11">
              <a:extLst>
                <a:ext uri="{FF2B5EF4-FFF2-40B4-BE49-F238E27FC236}">
                  <a16:creationId xmlns:a16="http://schemas.microsoft.com/office/drawing/2014/main" id="{5E9F44F6-CFF2-4091-8DC2-E84D88C5C4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2198"/>
              <a:ext cx="1037" cy="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Text Box 12">
              <a:extLst>
                <a:ext uri="{FF2B5EF4-FFF2-40B4-BE49-F238E27FC236}">
                  <a16:creationId xmlns:a16="http://schemas.microsoft.com/office/drawing/2014/main" id="{58AF6875-30CA-4352-9A6B-53AA2079B3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2198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Selection (Pallidum)</a:t>
              </a:r>
            </a:p>
          </p:txBody>
        </p:sp>
        <p:sp>
          <p:nvSpPr>
            <p:cNvPr id="22541" name="Rectangle 13">
              <a:extLst>
                <a:ext uri="{FF2B5EF4-FFF2-40B4-BE49-F238E27FC236}">
                  <a16:creationId xmlns:a16="http://schemas.microsoft.com/office/drawing/2014/main" id="{17093C8C-9F55-46BB-8F68-592A831DA0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2423"/>
              <a:ext cx="1037" cy="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Text Box 14">
              <a:extLst>
                <a:ext uri="{FF2B5EF4-FFF2-40B4-BE49-F238E27FC236}">
                  <a16:creationId xmlns:a16="http://schemas.microsoft.com/office/drawing/2014/main" id="{DB7172AA-D99C-4A27-A64E-EA5646D5839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2410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Execution (Thalamus)</a:t>
              </a:r>
            </a:p>
          </p:txBody>
        </p:sp>
        <p:sp>
          <p:nvSpPr>
            <p:cNvPr id="22543" name="Rectangle 15">
              <a:extLst>
                <a:ext uri="{FF2B5EF4-FFF2-40B4-BE49-F238E27FC236}">
                  <a16:creationId xmlns:a16="http://schemas.microsoft.com/office/drawing/2014/main" id="{1D2253C1-64C7-41B1-8188-A31663D222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99" y="1922"/>
              <a:ext cx="1131" cy="671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4" name="Rectangle 16">
              <a:extLst>
                <a:ext uri="{FF2B5EF4-FFF2-40B4-BE49-F238E27FC236}">
                  <a16:creationId xmlns:a16="http://schemas.microsoft.com/office/drawing/2014/main" id="{AE0F0F10-E5C7-4E42-BB6B-02670F49FD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69" y="1568"/>
              <a:ext cx="2156" cy="1379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5" name="Rectangle 17">
              <a:extLst>
                <a:ext uri="{FF2B5EF4-FFF2-40B4-BE49-F238E27FC236}">
                  <a16:creationId xmlns:a16="http://schemas.microsoft.com/office/drawing/2014/main" id="{5E5080F7-A94C-4C33-B84E-4235AABEBD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5" y="1603"/>
              <a:ext cx="919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6" name="Text Box 18">
              <a:extLst>
                <a:ext uri="{FF2B5EF4-FFF2-40B4-BE49-F238E27FC236}">
                  <a16:creationId xmlns:a16="http://schemas.microsoft.com/office/drawing/2014/main" id="{FBE0D565-1460-40C4-93F0-9F7B6744E43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1583"/>
              <a:ext cx="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Goal Buffer (DLPFC)</a:t>
              </a:r>
            </a:p>
          </p:txBody>
        </p:sp>
        <p:sp>
          <p:nvSpPr>
            <p:cNvPr id="22547" name="Rectangle 19">
              <a:extLst>
                <a:ext uri="{FF2B5EF4-FFF2-40B4-BE49-F238E27FC236}">
                  <a16:creationId xmlns:a16="http://schemas.microsoft.com/office/drawing/2014/main" id="{AEFA31ED-369F-48A4-B66B-6645B2594E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5" y="2664"/>
              <a:ext cx="919" cy="2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Text Box 20">
              <a:extLst>
                <a:ext uri="{FF2B5EF4-FFF2-40B4-BE49-F238E27FC236}">
                  <a16:creationId xmlns:a16="http://schemas.microsoft.com/office/drawing/2014/main" id="{5C7D54DA-2D78-43CA-B4D0-FF6A64403F0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75" y="2641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Visual Buffer (Parietal)</a:t>
              </a:r>
            </a:p>
          </p:txBody>
        </p:sp>
        <p:sp>
          <p:nvSpPr>
            <p:cNvPr id="22549" name="Rectangle 21">
              <a:extLst>
                <a:ext uri="{FF2B5EF4-FFF2-40B4-BE49-F238E27FC236}">
                  <a16:creationId xmlns:a16="http://schemas.microsoft.com/office/drawing/2014/main" id="{1D5992BD-4B77-40FE-A00F-7B8CBB4DA5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0" y="2664"/>
              <a:ext cx="919" cy="2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Text Box 22">
              <a:extLst>
                <a:ext uri="{FF2B5EF4-FFF2-40B4-BE49-F238E27FC236}">
                  <a16:creationId xmlns:a16="http://schemas.microsoft.com/office/drawing/2014/main" id="{7E11F81B-B0B6-4142-A481-56C55DA59A3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11" y="2641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Manual Buffer (Motor)</a:t>
              </a:r>
            </a:p>
          </p:txBody>
        </p:sp>
        <p:sp>
          <p:nvSpPr>
            <p:cNvPr id="22551" name="Rectangle 23">
              <a:extLst>
                <a:ext uri="{FF2B5EF4-FFF2-40B4-BE49-F238E27FC236}">
                  <a16:creationId xmlns:a16="http://schemas.microsoft.com/office/drawing/2014/main" id="{383C492A-E157-473F-BC6B-389BB8FA5E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1" y="3011"/>
              <a:ext cx="990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2" name="Text Box 24">
              <a:extLst>
                <a:ext uri="{FF2B5EF4-FFF2-40B4-BE49-F238E27FC236}">
                  <a16:creationId xmlns:a16="http://schemas.microsoft.com/office/drawing/2014/main" id="{5EF26B1D-2F69-482A-980B-987E6A9C1D0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0" y="3009"/>
              <a:ext cx="9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Manual Module (Motor/Cerebellum)</a:t>
              </a:r>
            </a:p>
          </p:txBody>
        </p:sp>
        <p:sp>
          <p:nvSpPr>
            <p:cNvPr id="22553" name="Rectangle 25">
              <a:extLst>
                <a:ext uri="{FF2B5EF4-FFF2-40B4-BE49-F238E27FC236}">
                  <a16:creationId xmlns:a16="http://schemas.microsoft.com/office/drawing/2014/main" id="{BA2DFF04-A5E7-4A0A-8B03-D35E4D468D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2" y="3012"/>
              <a:ext cx="1202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4" name="Text Box 26">
              <a:extLst>
                <a:ext uri="{FF2B5EF4-FFF2-40B4-BE49-F238E27FC236}">
                  <a16:creationId xmlns:a16="http://schemas.microsoft.com/office/drawing/2014/main" id="{09BB740F-EA3D-47F8-BA4F-30F05C7B95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593" y="3010"/>
              <a:ext cx="1201" cy="294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Visual Module       (Occipital/etc)</a:t>
              </a:r>
            </a:p>
          </p:txBody>
        </p:sp>
        <p:sp>
          <p:nvSpPr>
            <p:cNvPr id="22555" name="Rectangle 27">
              <a:extLst>
                <a:ext uri="{FF2B5EF4-FFF2-40B4-BE49-F238E27FC236}">
                  <a16:creationId xmlns:a16="http://schemas.microsoft.com/office/drawing/2014/main" id="{8361A081-2D29-4673-A519-9F2EAF094B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2" y="1218"/>
              <a:ext cx="954" cy="2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9208021B-2FED-4324-AE93-4511060CA3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593" y="1208"/>
              <a:ext cx="9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Intentional Module      (not identified)</a:t>
              </a:r>
            </a:p>
          </p:txBody>
        </p:sp>
        <p:sp>
          <p:nvSpPr>
            <p:cNvPr id="22557" name="Rectangle 29">
              <a:extLst>
                <a:ext uri="{FF2B5EF4-FFF2-40B4-BE49-F238E27FC236}">
                  <a16:creationId xmlns:a16="http://schemas.microsoft.com/office/drawing/2014/main" id="{51A289B0-B85B-4DC0-A24C-986E31809B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9" y="1124"/>
              <a:ext cx="2841" cy="2248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58" name="Group 30">
              <a:extLst>
                <a:ext uri="{FF2B5EF4-FFF2-40B4-BE49-F238E27FC236}">
                  <a16:creationId xmlns:a16="http://schemas.microsoft.com/office/drawing/2014/main" id="{DBBC9048-7100-434E-8D7E-E6536CBEB6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299" y="2593"/>
              <a:ext cx="141" cy="71"/>
              <a:chOff x="288" y="912"/>
              <a:chExt cx="192" cy="96"/>
            </a:xfrm>
          </p:grpSpPr>
          <p:sp>
            <p:nvSpPr>
              <p:cNvPr id="22559" name="Line 31">
                <a:extLst>
                  <a:ext uri="{FF2B5EF4-FFF2-40B4-BE49-F238E27FC236}">
                    <a16:creationId xmlns:a16="http://schemas.microsoft.com/office/drawing/2014/main" id="{FAC03313-DC10-420D-A747-33F46D4D7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0" name="Line 32">
                <a:extLst>
                  <a:ext uri="{FF2B5EF4-FFF2-40B4-BE49-F238E27FC236}">
                    <a16:creationId xmlns:a16="http://schemas.microsoft.com/office/drawing/2014/main" id="{8DC07BE8-C99D-4529-B3D5-448B903FAB0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61" name="Group 33">
              <a:extLst>
                <a:ext uri="{FF2B5EF4-FFF2-40B4-BE49-F238E27FC236}">
                  <a16:creationId xmlns:a16="http://schemas.microsoft.com/office/drawing/2014/main" id="{40F931E8-C932-4942-BEA5-44BFCE883F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99" y="1851"/>
              <a:ext cx="141" cy="71"/>
              <a:chOff x="288" y="912"/>
              <a:chExt cx="192" cy="96"/>
            </a:xfrm>
          </p:grpSpPr>
          <p:sp>
            <p:nvSpPr>
              <p:cNvPr id="22562" name="Line 34">
                <a:extLst>
                  <a:ext uri="{FF2B5EF4-FFF2-40B4-BE49-F238E27FC236}">
                    <a16:creationId xmlns:a16="http://schemas.microsoft.com/office/drawing/2014/main" id="{26D6E77E-A8D9-4266-9834-92E5559FF2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3" name="Line 35">
                <a:extLst>
                  <a:ext uri="{FF2B5EF4-FFF2-40B4-BE49-F238E27FC236}">
                    <a16:creationId xmlns:a16="http://schemas.microsoft.com/office/drawing/2014/main" id="{20D0800D-EA58-425E-8B66-A47292C150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64" name="Group 36">
              <a:extLst>
                <a:ext uri="{FF2B5EF4-FFF2-40B4-BE49-F238E27FC236}">
                  <a16:creationId xmlns:a16="http://schemas.microsoft.com/office/drawing/2014/main" id="{F5691ABA-CD27-46C2-A678-E14A009E3B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88" y="2593"/>
              <a:ext cx="142" cy="71"/>
              <a:chOff x="288" y="912"/>
              <a:chExt cx="192" cy="96"/>
            </a:xfrm>
          </p:grpSpPr>
          <p:sp>
            <p:nvSpPr>
              <p:cNvPr id="22565" name="Line 37">
                <a:extLst>
                  <a:ext uri="{FF2B5EF4-FFF2-40B4-BE49-F238E27FC236}">
                    <a16:creationId xmlns:a16="http://schemas.microsoft.com/office/drawing/2014/main" id="{3E5B18DC-EAE8-478B-8FD6-7378A90E70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6" name="Line 38">
                <a:extLst>
                  <a:ext uri="{FF2B5EF4-FFF2-40B4-BE49-F238E27FC236}">
                    <a16:creationId xmlns:a16="http://schemas.microsoft.com/office/drawing/2014/main" id="{C3FDF432-5E76-477F-9EBB-3FD03A33EC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67" name="Group 39">
              <a:extLst>
                <a:ext uri="{FF2B5EF4-FFF2-40B4-BE49-F238E27FC236}">
                  <a16:creationId xmlns:a16="http://schemas.microsoft.com/office/drawing/2014/main" id="{AF61068E-F5A4-4114-A120-434856BB3A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88" y="1851"/>
              <a:ext cx="142" cy="71"/>
              <a:chOff x="288" y="912"/>
              <a:chExt cx="192" cy="96"/>
            </a:xfrm>
          </p:grpSpPr>
          <p:sp>
            <p:nvSpPr>
              <p:cNvPr id="22568" name="Line 40">
                <a:extLst>
                  <a:ext uri="{FF2B5EF4-FFF2-40B4-BE49-F238E27FC236}">
                    <a16:creationId xmlns:a16="http://schemas.microsoft.com/office/drawing/2014/main" id="{460E6088-69D7-4939-91B5-0D840F239C4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9" name="Line 41">
                <a:extLst>
                  <a:ext uri="{FF2B5EF4-FFF2-40B4-BE49-F238E27FC236}">
                    <a16:creationId xmlns:a16="http://schemas.microsoft.com/office/drawing/2014/main" id="{8AEDE163-3E73-4161-914D-6FCD1CAE9D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70" name="Line 42">
              <a:extLst>
                <a:ext uri="{FF2B5EF4-FFF2-40B4-BE49-F238E27FC236}">
                  <a16:creationId xmlns:a16="http://schemas.microsoft.com/office/drawing/2014/main" id="{92ED23A0-3F88-4234-B159-DCCDBF61D1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64" y="2339"/>
              <a:ext cx="0" cy="10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1" name="Line 43">
              <a:extLst>
                <a:ext uri="{FF2B5EF4-FFF2-40B4-BE49-F238E27FC236}">
                  <a16:creationId xmlns:a16="http://schemas.microsoft.com/office/drawing/2014/main" id="{0491B941-BA53-4B31-A066-D2D633A16B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64" y="2098"/>
              <a:ext cx="0" cy="10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72" name="Group 44">
              <a:extLst>
                <a:ext uri="{FF2B5EF4-FFF2-40B4-BE49-F238E27FC236}">
                  <a16:creationId xmlns:a16="http://schemas.microsoft.com/office/drawing/2014/main" id="{754BA088-5B98-4A05-B0F7-33B25E435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3501" y="1503"/>
              <a:ext cx="247" cy="100"/>
              <a:chOff x="288" y="912"/>
              <a:chExt cx="192" cy="96"/>
            </a:xfrm>
          </p:grpSpPr>
          <p:sp>
            <p:nvSpPr>
              <p:cNvPr id="22573" name="Line 45">
                <a:extLst>
                  <a:ext uri="{FF2B5EF4-FFF2-40B4-BE49-F238E27FC236}">
                    <a16:creationId xmlns:a16="http://schemas.microsoft.com/office/drawing/2014/main" id="{6ED78309-0A25-41C5-8795-E170C7C6D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74" name="Line 46">
                <a:extLst>
                  <a:ext uri="{FF2B5EF4-FFF2-40B4-BE49-F238E27FC236}">
                    <a16:creationId xmlns:a16="http://schemas.microsoft.com/office/drawing/2014/main" id="{323F07FC-582F-47AB-ACC1-87E9ABEF50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75" name="Rectangle 47">
              <a:extLst>
                <a:ext uri="{FF2B5EF4-FFF2-40B4-BE49-F238E27FC236}">
                  <a16:creationId xmlns:a16="http://schemas.microsoft.com/office/drawing/2014/main" id="{0D7AD3C0-80D5-4EB9-B98D-8056E719B9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71" y="1218"/>
              <a:ext cx="1210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6" name="Text Box 48">
              <a:extLst>
                <a:ext uri="{FF2B5EF4-FFF2-40B4-BE49-F238E27FC236}">
                  <a16:creationId xmlns:a16="http://schemas.microsoft.com/office/drawing/2014/main" id="{9CB6B5F1-4D79-4C8E-AE47-9625B820804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86" y="1208"/>
              <a:ext cx="121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Declarative Module      (Temporal/Hippocampus)</a:t>
              </a:r>
            </a:p>
          </p:txBody>
        </p:sp>
        <p:grpSp>
          <p:nvGrpSpPr>
            <p:cNvPr id="22577" name="Group 49">
              <a:extLst>
                <a:ext uri="{FF2B5EF4-FFF2-40B4-BE49-F238E27FC236}">
                  <a16:creationId xmlns:a16="http://schemas.microsoft.com/office/drawing/2014/main" id="{C2694D67-18B4-425B-B1E0-9A4FC049C4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81" y="1504"/>
              <a:ext cx="247" cy="99"/>
              <a:chOff x="288" y="912"/>
              <a:chExt cx="192" cy="96"/>
            </a:xfrm>
          </p:grpSpPr>
          <p:sp>
            <p:nvSpPr>
              <p:cNvPr id="22578" name="Line 50">
                <a:extLst>
                  <a:ext uri="{FF2B5EF4-FFF2-40B4-BE49-F238E27FC236}">
                    <a16:creationId xmlns:a16="http://schemas.microsoft.com/office/drawing/2014/main" id="{9CB8266D-3DD8-48DF-9E2E-10FCC1FC329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79" name="Line 51">
                <a:extLst>
                  <a:ext uri="{FF2B5EF4-FFF2-40B4-BE49-F238E27FC236}">
                    <a16:creationId xmlns:a16="http://schemas.microsoft.com/office/drawing/2014/main" id="{5AE7FD7B-CDC2-4DB0-8923-DD34508569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80" name="Group 52">
              <a:extLst>
                <a:ext uri="{FF2B5EF4-FFF2-40B4-BE49-F238E27FC236}">
                  <a16:creationId xmlns:a16="http://schemas.microsoft.com/office/drawing/2014/main" id="{8B8884F0-97A0-46AC-B724-78D5B5C2D4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59" y="2911"/>
              <a:ext cx="248" cy="100"/>
              <a:chOff x="288" y="912"/>
              <a:chExt cx="192" cy="96"/>
            </a:xfrm>
          </p:grpSpPr>
          <p:sp>
            <p:nvSpPr>
              <p:cNvPr id="22581" name="Line 53">
                <a:extLst>
                  <a:ext uri="{FF2B5EF4-FFF2-40B4-BE49-F238E27FC236}">
                    <a16:creationId xmlns:a16="http://schemas.microsoft.com/office/drawing/2014/main" id="{B4909311-A5E0-4057-946F-E6F33A5EC2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2" name="Line 54">
                <a:extLst>
                  <a:ext uri="{FF2B5EF4-FFF2-40B4-BE49-F238E27FC236}">
                    <a16:creationId xmlns:a16="http://schemas.microsoft.com/office/drawing/2014/main" id="{D917718B-DCB5-456D-BA50-E6E27E7A95E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83" name="Group 55">
              <a:extLst>
                <a:ext uri="{FF2B5EF4-FFF2-40B4-BE49-F238E27FC236}">
                  <a16:creationId xmlns:a16="http://schemas.microsoft.com/office/drawing/2014/main" id="{CF3D67CC-2ED5-4BAB-9561-DC440E50F0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2122" y="2911"/>
              <a:ext cx="248" cy="101"/>
              <a:chOff x="288" y="912"/>
              <a:chExt cx="192" cy="96"/>
            </a:xfrm>
          </p:grpSpPr>
          <p:sp>
            <p:nvSpPr>
              <p:cNvPr id="22584" name="Line 56">
                <a:extLst>
                  <a:ext uri="{FF2B5EF4-FFF2-40B4-BE49-F238E27FC236}">
                    <a16:creationId xmlns:a16="http://schemas.microsoft.com/office/drawing/2014/main" id="{2EADF8E9-9297-4BAD-9DC3-DA9550D5F5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5" name="Line 57">
                <a:extLst>
                  <a:ext uri="{FF2B5EF4-FFF2-40B4-BE49-F238E27FC236}">
                    <a16:creationId xmlns:a16="http://schemas.microsoft.com/office/drawing/2014/main" id="{FA1BBFB9-9914-423B-9019-8BF9826F02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86" name="Line 58">
              <a:extLst>
                <a:ext uri="{FF2B5EF4-FFF2-40B4-BE49-F238E27FC236}">
                  <a16:creationId xmlns:a16="http://schemas.microsoft.com/office/drawing/2014/main" id="{1C312774-E4FC-459B-A552-7A72C88F6E5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28" y="3309"/>
              <a:ext cx="318" cy="267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7" name="Line 59">
              <a:extLst>
                <a:ext uri="{FF2B5EF4-FFF2-40B4-BE49-F238E27FC236}">
                  <a16:creationId xmlns:a16="http://schemas.microsoft.com/office/drawing/2014/main" id="{0574D51A-53D4-477F-A858-C00E7B22F9A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59" y="3308"/>
              <a:ext cx="248" cy="268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FED6F35-6A44-4A18-A8B9-5285E8EDD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Perceptual-Motor Modules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CAB4DA1-0DC8-474A-A949-3AB1FAB89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" panose="02020603050405020304" pitchFamily="18" charset="0"/>
              <a:buChar char="•"/>
            </a:pPr>
            <a:r>
              <a:rPr lang="en-US" altLang="en-US"/>
              <a:t>Takes care of the interface with the “real” world.</a:t>
            </a:r>
          </a:p>
          <a:p>
            <a:pPr lvl="2"/>
            <a:r>
              <a:rPr lang="en-US" altLang="en-US"/>
              <a:t>Visual module</a:t>
            </a:r>
          </a:p>
          <a:p>
            <a:pPr lvl="2"/>
            <a:r>
              <a:rPr lang="en-US" altLang="en-US"/>
              <a:t>Auditory module</a:t>
            </a:r>
          </a:p>
          <a:p>
            <a:pPr lvl="2"/>
            <a:r>
              <a:rPr lang="en-US" altLang="en-US"/>
              <a:t>Motor module</a:t>
            </a:r>
          </a:p>
          <a:p>
            <a:pPr lvl="2"/>
            <a:r>
              <a:rPr lang="en-US" altLang="en-US"/>
              <a:t>etc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0A23568-D43B-49DF-9B2D-E9C11CD50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Perceptual-Motor Modules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AF54749-9FB6-4353-B5C3-17051DE67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3 tones: low, med, high</a:t>
            </a:r>
          </a:p>
          <a:p>
            <a:pPr lvl="1"/>
            <a:r>
              <a:rPr lang="en-US" altLang="en-US"/>
              <a:t>445ms</a:t>
            </a:r>
          </a:p>
          <a:p>
            <a:r>
              <a:rPr lang="en-US" altLang="en-US"/>
              <a:t>3 positions: left, middle, right</a:t>
            </a:r>
          </a:p>
          <a:p>
            <a:pPr lvl="1"/>
            <a:r>
              <a:rPr lang="en-US" altLang="en-US"/>
              <a:t>279ms</a:t>
            </a:r>
          </a:p>
          <a:p>
            <a:r>
              <a:rPr lang="en-US" altLang="en-US"/>
              <a:t>Tones and positions</a:t>
            </a:r>
          </a:p>
          <a:p>
            <a:pPr lvl="1"/>
            <a:r>
              <a:rPr lang="en-US" altLang="en-US"/>
              <a:t>456ms</a:t>
            </a:r>
          </a:p>
          <a:p>
            <a:pPr lvl="1"/>
            <a:r>
              <a:rPr lang="en-US" altLang="en-US"/>
              <a:t>283ms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BC43DCC-1437-41E5-BB26-08C735152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 altLang="en-US"/>
              <a:t>Perceptual-Motor Modules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AAC1611C-0D42-49DF-B6B9-76A53EF9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19226"/>
            <a:ext cx="77724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65990C3-E8D2-4305-BDEF-3C494B0E5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Declarative Module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ADD059C-0024-44E3-9DFD-DEBE7FB4AD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Declarative memory: </a:t>
            </a:r>
          </a:p>
          <a:p>
            <a:pPr lvl="1"/>
            <a:r>
              <a:rPr lang="en-US" altLang="en-US"/>
              <a:t>Facts</a:t>
            </a:r>
          </a:p>
          <a:p>
            <a:pPr lvl="2"/>
            <a:r>
              <a:rPr lang="en-US" altLang="en-US"/>
              <a:t>Washington, D.C. is the capital of the U.S.</a:t>
            </a:r>
          </a:p>
          <a:p>
            <a:pPr lvl="2"/>
            <a:r>
              <a:rPr lang="en-US" altLang="en-US"/>
              <a:t>2+3=5.</a:t>
            </a:r>
          </a:p>
          <a:p>
            <a:pPr lvl="1"/>
            <a:r>
              <a:rPr lang="en-US" altLang="en-US"/>
              <a:t>Knowledge a person might be expected to have to solve a problem.</a:t>
            </a:r>
          </a:p>
          <a:p>
            <a:pPr lvl="1"/>
            <a:r>
              <a:rPr lang="en-US" altLang="en-US"/>
              <a:t>Called chunks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FC3F5-E5E6-494E-8C77-18437AF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</a:rPr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09A8-7FAB-4646-975A-F8E24DBB1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Visualization is the process that transforms (abstract) </a:t>
            </a:r>
            <a:r>
              <a:rPr lang="en-US" b="1">
                <a:solidFill>
                  <a:schemeClr val="tx1"/>
                </a:solidFill>
                <a:latin typeface="+mn-lt"/>
              </a:rPr>
              <a:t>data</a:t>
            </a:r>
            <a:r>
              <a:rPr lang="en-US">
                <a:solidFill>
                  <a:schemeClr val="tx1"/>
                </a:solidFill>
                <a:latin typeface="+mn-lt"/>
              </a:rPr>
              <a:t> into </a:t>
            </a:r>
            <a:r>
              <a:rPr lang="en-US" b="1">
                <a:solidFill>
                  <a:schemeClr val="tx1"/>
                </a:solidFill>
                <a:latin typeface="+mn-lt"/>
              </a:rPr>
              <a:t>interactive graphical representations</a:t>
            </a:r>
            <a:r>
              <a:rPr lang="en-US">
                <a:solidFill>
                  <a:schemeClr val="tx1"/>
                </a:solidFill>
                <a:latin typeface="+mn-lt"/>
              </a:rPr>
              <a:t> for the purpose of </a:t>
            </a:r>
            <a:r>
              <a:rPr lang="en-US" b="1">
                <a:solidFill>
                  <a:schemeClr val="tx1"/>
                </a:solidFill>
                <a:latin typeface="+mn-lt"/>
              </a:rPr>
              <a:t>exploration, conﬁrmation, or presentation</a:t>
            </a:r>
            <a:r>
              <a:rPr lang="en-US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04052E-4EC9-493E-B0D5-4729252F8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803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6C9C0C0-017D-4B28-B51F-893977BCF2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Declarative Module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0CA08207-02FF-43BE-9175-1EF7B5048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2851" y="3824289"/>
            <a:ext cx="13938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count-order</a:t>
            </a:r>
            <a:endParaRPr kumimoji="1" lang="de-DE" altLang="en-US" sz="1600"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063EB2FB-D99E-4DC3-8750-09E58AD8A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4287839"/>
            <a:ext cx="603250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first</a:t>
            </a: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E9F455DC-CB9B-4567-8F05-C5023B06B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1" y="4287839"/>
            <a:ext cx="301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1</a:t>
            </a:r>
            <a:endParaRPr kumimoji="1" lang="de-DE" altLang="en-US" sz="1600"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CAEC01A4-CFEB-4B03-A583-391B1BF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1" y="4745039"/>
            <a:ext cx="8858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second</a:t>
            </a:r>
          </a:p>
        </p:txBody>
      </p:sp>
      <p:sp>
        <p:nvSpPr>
          <p:cNvPr id="18441" name="Rectangle 9">
            <a:extLst>
              <a:ext uri="{FF2B5EF4-FFF2-40B4-BE49-F238E27FC236}">
                <a16:creationId xmlns:a16="http://schemas.microsoft.com/office/drawing/2014/main" id="{61F10DA8-ED43-421D-8799-E0861DC82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1" y="4745039"/>
            <a:ext cx="3016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2</a:t>
            </a:r>
            <a:endParaRPr kumimoji="1" lang="de-DE" altLang="en-US" sz="1600"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42" name="Rectangle 10">
            <a:extLst>
              <a:ext uri="{FF2B5EF4-FFF2-40B4-BE49-F238E27FC236}">
                <a16:creationId xmlns:a16="http://schemas.microsoft.com/office/drawing/2014/main" id="{43F24A21-A64E-4E8C-AB79-71CBA419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823" y="5202239"/>
            <a:ext cx="182806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endParaRPr kumimoji="1" lang="de-DE" altLang="en-US" sz="1600"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43" name="Rectangle 11">
            <a:extLst>
              <a:ext uri="{FF2B5EF4-FFF2-40B4-BE49-F238E27FC236}">
                <a16:creationId xmlns:a16="http://schemas.microsoft.com/office/drawing/2014/main" id="{241AF1E1-4166-43D4-A152-DC8F74488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1" y="3308350"/>
            <a:ext cx="3079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b</a:t>
            </a:r>
          </a:p>
        </p:txBody>
      </p:sp>
      <p:sp>
        <p:nvSpPr>
          <p:cNvPr id="18444" name="Rectangle 12">
            <a:extLst>
              <a:ext uri="{FF2B5EF4-FFF2-40B4-BE49-F238E27FC236}">
                <a16:creationId xmlns:a16="http://schemas.microsoft.com/office/drawing/2014/main" id="{C333508D-948A-4502-BD4B-DADF9F47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124200"/>
            <a:ext cx="3683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 sz="4000">
                <a:latin typeface="Trebuchet MS" panose="020B0603020202020204" pitchFamily="34" charset="0"/>
                <a:ea typeface="Osaka" pitchFamily="-80" charset="-128"/>
              </a:rPr>
              <a:t>(</a:t>
            </a:r>
          </a:p>
        </p:txBody>
      </p:sp>
      <p:sp>
        <p:nvSpPr>
          <p:cNvPr id="18445" name="Rectangle 13">
            <a:extLst>
              <a:ext uri="{FF2B5EF4-FFF2-40B4-BE49-F238E27FC236}">
                <a16:creationId xmlns:a16="http://schemas.microsoft.com/office/drawing/2014/main" id="{81F3D17F-9B0B-4E00-8A23-D2CB8881A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5202239"/>
            <a:ext cx="182806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endParaRPr kumimoji="1" lang="de-DE" altLang="en-US" sz="1600"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46" name="Rectangle 14">
            <a:extLst>
              <a:ext uri="{FF2B5EF4-FFF2-40B4-BE49-F238E27FC236}">
                <a16:creationId xmlns:a16="http://schemas.microsoft.com/office/drawing/2014/main" id="{400D4AD9-DCFF-46A1-9EFA-B1EEC9F8D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25" y="5040313"/>
            <a:ext cx="3683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 sz="4000">
                <a:latin typeface="Trebuchet MS" panose="020B0603020202020204" pitchFamily="34" charset="0"/>
                <a:ea typeface="Osaka" pitchFamily="-80" charset="-128"/>
              </a:rPr>
              <a:t>)</a:t>
            </a:r>
          </a:p>
        </p:txBody>
      </p:sp>
      <p:sp>
        <p:nvSpPr>
          <p:cNvPr id="18447" name="Rectangle 15">
            <a:extLst>
              <a:ext uri="{FF2B5EF4-FFF2-40B4-BE49-F238E27FC236}">
                <a16:creationId xmlns:a16="http://schemas.microsoft.com/office/drawing/2014/main" id="{3D2554A8-3935-4942-B6A8-A087F3B05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3830639"/>
            <a:ext cx="458788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isa</a:t>
            </a:r>
          </a:p>
        </p:txBody>
      </p:sp>
      <p:sp>
        <p:nvSpPr>
          <p:cNvPr id="18448" name="Rectangle 16">
            <a:extLst>
              <a:ext uri="{FF2B5EF4-FFF2-40B4-BE49-F238E27FC236}">
                <a16:creationId xmlns:a16="http://schemas.microsoft.com/office/drawing/2014/main" id="{4A730D8D-2381-433E-92A2-75683AA5B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278" y="2136776"/>
            <a:ext cx="161262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C</a:t>
            </a:r>
            <a:r>
              <a:rPr kumimoji="1" lang="de-DE" altLang="en-US" sz="2000">
                <a:latin typeface="Trebuchet MS" panose="020B0603020202020204" pitchFamily="34" charset="0"/>
                <a:ea typeface="Osaka" pitchFamily="-80" charset="-128"/>
              </a:rPr>
              <a:t>HUNK</a:t>
            </a: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-T</a:t>
            </a:r>
            <a:r>
              <a:rPr kumimoji="1" lang="de-DE" altLang="en-US" sz="2000">
                <a:latin typeface="Trebuchet MS" panose="020B0603020202020204" pitchFamily="34" charset="0"/>
                <a:ea typeface="Osaka" pitchFamily="-80" charset="-128"/>
              </a:rPr>
              <a:t>YPE</a:t>
            </a:r>
          </a:p>
        </p:txBody>
      </p:sp>
      <p:sp>
        <p:nvSpPr>
          <p:cNvPr id="18449" name="Rectangle 17">
            <a:extLst>
              <a:ext uri="{FF2B5EF4-FFF2-40B4-BE49-F238E27FC236}">
                <a16:creationId xmlns:a16="http://schemas.microsoft.com/office/drawing/2014/main" id="{57DC25AC-1A9C-46AA-98F0-BEF0E0521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262" y="2136776"/>
            <a:ext cx="80150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N</a:t>
            </a:r>
            <a:r>
              <a:rPr kumimoji="1" lang="de-DE" altLang="en-US" sz="2000">
                <a:latin typeface="Trebuchet MS" panose="020B0603020202020204" pitchFamily="34" charset="0"/>
                <a:ea typeface="Osaka" pitchFamily="-80" charset="-128"/>
              </a:rPr>
              <a:t>AME</a:t>
            </a:r>
          </a:p>
        </p:txBody>
      </p:sp>
      <p:sp>
        <p:nvSpPr>
          <p:cNvPr id="18450" name="Rectangle 18">
            <a:extLst>
              <a:ext uri="{FF2B5EF4-FFF2-40B4-BE49-F238E27FC236}">
                <a16:creationId xmlns:a16="http://schemas.microsoft.com/office/drawing/2014/main" id="{609C4C51-8A0C-4BA9-BCEF-E2DC7AAB0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136776"/>
            <a:ext cx="88004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S</a:t>
            </a:r>
            <a:r>
              <a:rPr kumimoji="1" lang="de-DE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LOT1</a:t>
            </a:r>
          </a:p>
        </p:txBody>
      </p:sp>
      <p:sp>
        <p:nvSpPr>
          <p:cNvPr id="18451" name="Rectangle 19">
            <a:extLst>
              <a:ext uri="{FF2B5EF4-FFF2-40B4-BE49-F238E27FC236}">
                <a16:creationId xmlns:a16="http://schemas.microsoft.com/office/drawing/2014/main" id="{87E80C9C-5A12-4291-AA38-B368E6114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315" y="2136776"/>
            <a:ext cx="88004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S</a:t>
            </a:r>
            <a:r>
              <a:rPr kumimoji="1" lang="de-DE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LOT2</a:t>
            </a:r>
          </a:p>
        </p:txBody>
      </p:sp>
      <p:sp>
        <p:nvSpPr>
          <p:cNvPr id="18452" name="Rectangle 20">
            <a:extLst>
              <a:ext uri="{FF2B5EF4-FFF2-40B4-BE49-F238E27FC236}">
                <a16:creationId xmlns:a16="http://schemas.microsoft.com/office/drawing/2014/main" id="{009DC857-AF0B-4A36-B4F5-EB27E975B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326" y="2136776"/>
            <a:ext cx="908901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kumimoji="1" lang="de-DE" altLang="en-US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S</a:t>
            </a:r>
            <a:r>
              <a:rPr kumimoji="1" lang="de-DE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  <a:ea typeface="Osaka" pitchFamily="-80" charset="-128"/>
              </a:rPr>
              <a:t>LOTN</a:t>
            </a:r>
          </a:p>
        </p:txBody>
      </p:sp>
      <p:sp>
        <p:nvSpPr>
          <p:cNvPr id="18453" name="Rectangle 21">
            <a:extLst>
              <a:ext uri="{FF2B5EF4-FFF2-40B4-BE49-F238E27FC236}">
                <a16:creationId xmlns:a16="http://schemas.microsoft.com/office/drawing/2014/main" id="{902445EC-B646-41DF-8EF9-BF97878AB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984376"/>
            <a:ext cx="304800" cy="76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 sz="4400">
                <a:latin typeface="Trebuchet MS" panose="020B0603020202020204" pitchFamily="34" charset="0"/>
                <a:ea typeface="Osaka" pitchFamily="-80" charset="-128"/>
              </a:rPr>
              <a:t>(</a:t>
            </a:r>
            <a:endParaRPr kumimoji="1" lang="de-DE" altLang="en-US" sz="5400">
              <a:latin typeface="Trebuchet MS" panose="020B0603020202020204" pitchFamily="34" charset="0"/>
              <a:ea typeface="Osaka" pitchFamily="-80" charset="-128"/>
            </a:endParaRP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1088A0B-27B2-4D0E-9272-09798432B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1984375"/>
            <a:ext cx="363538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 sz="4000">
                <a:latin typeface="Trebuchet MS" panose="020B0603020202020204" pitchFamily="34" charset="0"/>
                <a:ea typeface="Osaka" pitchFamily="-80" charset="-128"/>
              </a:rPr>
              <a:t>)</a:t>
            </a:r>
            <a:endParaRPr kumimoji="1" lang="de-DE" altLang="en-US" sz="5400">
              <a:latin typeface="Trebuchet MS" panose="020B0603020202020204" pitchFamily="34" charset="0"/>
              <a:ea typeface="Osaka" pitchFamily="-80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70A35C0-42CA-4421-860E-BACC5F0922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Procedural Module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70ACDD5-0163-4611-B1EB-CE5341C5E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/>
              <a:t>Procedural memory: Knowledge about how to do something.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How to type the letter “Q”.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How to drive.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How to perform addition.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6E679B8-08B1-4648-BFB0-0A1DF430BD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Procedural Module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21F9439-5DD4-4783-ADC7-FA1D63CFE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Made of condition-action data structures called production rules.</a:t>
            </a:r>
          </a:p>
          <a:p>
            <a:r>
              <a:rPr lang="en-US" altLang="en-US"/>
              <a:t>Each production rule takes 50ms to fire.</a:t>
            </a:r>
          </a:p>
          <a:p>
            <a:r>
              <a:rPr lang="en-US" altLang="en-US"/>
              <a:t>Serial bottleneck in this parallel system.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A37451C-F09C-4783-936B-79C1DDD35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Procedural Module</a:t>
            </a:r>
          </a:p>
        </p:txBody>
      </p:sp>
      <p:grpSp>
        <p:nvGrpSpPr>
          <p:cNvPr id="20484" name="Group 4">
            <a:extLst>
              <a:ext uri="{FF2B5EF4-FFF2-40B4-BE49-F238E27FC236}">
                <a16:creationId xmlns:a16="http://schemas.microsoft.com/office/drawing/2014/main" id="{2B59E462-EC6A-4179-91DE-D67940102C41}"/>
              </a:ext>
            </a:extLst>
          </p:cNvPr>
          <p:cNvGrpSpPr>
            <a:grpSpLocks/>
          </p:cNvGrpSpPr>
          <p:nvPr/>
        </p:nvGrpSpPr>
        <p:grpSpPr bwMode="auto">
          <a:xfrm>
            <a:off x="4500564" y="3668713"/>
            <a:ext cx="1811337" cy="63500"/>
            <a:chOff x="2328" y="3487"/>
            <a:chExt cx="1141" cy="40"/>
          </a:xfrm>
        </p:grpSpPr>
        <p:grpSp>
          <p:nvGrpSpPr>
            <p:cNvPr id="20485" name="Group 5">
              <a:extLst>
                <a:ext uri="{FF2B5EF4-FFF2-40B4-BE49-F238E27FC236}">
                  <a16:creationId xmlns:a16="http://schemas.microsoft.com/office/drawing/2014/main" id="{D2EB0B5B-7211-4C43-8644-341F7CB9D7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3487"/>
              <a:ext cx="181" cy="40"/>
              <a:chOff x="3288" y="3487"/>
              <a:chExt cx="181" cy="40"/>
            </a:xfrm>
          </p:grpSpPr>
          <p:sp>
            <p:nvSpPr>
              <p:cNvPr id="20486" name="Line 6">
                <a:extLst>
                  <a:ext uri="{FF2B5EF4-FFF2-40B4-BE49-F238E27FC236}">
                    <a16:creationId xmlns:a16="http://schemas.microsoft.com/office/drawing/2014/main" id="{4E3A9AB6-2693-4CAA-8869-865D72F6F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8" y="3504"/>
                <a:ext cx="144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87" name="Oval 7">
                <a:extLst>
                  <a:ext uri="{FF2B5EF4-FFF2-40B4-BE49-F238E27FC236}">
                    <a16:creationId xmlns:a16="http://schemas.microsoft.com/office/drawing/2014/main" id="{B7BF7E67-7A4A-4483-93C4-BF740960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487"/>
                <a:ext cx="40" cy="40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88" name="Line 8">
              <a:extLst>
                <a:ext uri="{FF2B5EF4-FFF2-40B4-BE49-F238E27FC236}">
                  <a16:creationId xmlns:a16="http://schemas.microsoft.com/office/drawing/2014/main" id="{ECAFBF7B-6917-40D4-9B08-87CEE56332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8" y="3504"/>
              <a:ext cx="1008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9" name="Oval 9">
            <a:extLst>
              <a:ext uri="{FF2B5EF4-FFF2-40B4-BE49-F238E27FC236}">
                <a16:creationId xmlns:a16="http://schemas.microsoft.com/office/drawing/2014/main" id="{C62AC832-ACF9-4A7D-A542-A1F33061E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982913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>
            <a:extLst>
              <a:ext uri="{FF2B5EF4-FFF2-40B4-BE49-F238E27FC236}">
                <a16:creationId xmlns:a16="http://schemas.microsoft.com/office/drawing/2014/main" id="{23E6059C-812B-43C0-95F9-9FF0362F2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3287713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Oval 11">
            <a:extLst>
              <a:ext uri="{FF2B5EF4-FFF2-40B4-BE49-F238E27FC236}">
                <a16:creationId xmlns:a16="http://schemas.microsoft.com/office/drawing/2014/main" id="{AB321B51-3056-4A5A-9698-02E4EC1A9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202113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5988235D-0ADE-4943-ADDA-1A38F280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1" y="2301876"/>
            <a:ext cx="77152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(</a:t>
            </a:r>
          </a:p>
        </p:txBody>
      </p:sp>
      <p:sp>
        <p:nvSpPr>
          <p:cNvPr id="20493" name="Rectangle 13">
            <a:extLst>
              <a:ext uri="{FF2B5EF4-FFF2-40B4-BE49-F238E27FC236}">
                <a16:creationId xmlns:a16="http://schemas.microsoft.com/office/drawing/2014/main" id="{D45ED481-61C5-4E2D-B864-2A0D1E234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2351089"/>
            <a:ext cx="317500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024E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p</a:t>
            </a:r>
          </a:p>
        </p:txBody>
      </p: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7A2D1D6C-9BE3-46AF-A997-491F518DA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76" y="3521076"/>
            <a:ext cx="121602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tx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==&gt;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8B65ECE2-AEB9-45D3-96D5-3236FE9D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1" y="4956176"/>
            <a:ext cx="77152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)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C1738FC7-DF3C-4001-B07E-E1C0D6A4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3906838"/>
            <a:ext cx="2571750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bg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Specification of</a:t>
            </a:r>
          </a:p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Buffer Transformations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CAF0E72C-6DE3-49A6-A510-D200C0C7E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2979739"/>
            <a:ext cx="1647886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bg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condition part</a:t>
            </a:r>
          </a:p>
        </p:txBody>
      </p:sp>
      <p:sp>
        <p:nvSpPr>
          <p:cNvPr id="20498" name="Rectangle 18">
            <a:extLst>
              <a:ext uri="{FF2B5EF4-FFF2-40B4-BE49-F238E27FC236}">
                <a16:creationId xmlns:a16="http://schemas.microsoft.com/office/drawing/2014/main" id="{EFFEC72B-ADEE-4EBE-9FD1-AED8C29A1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6" y="3513139"/>
            <a:ext cx="113652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tx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delimiter</a:t>
            </a: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0C1CBCB3-F23C-4A86-B3D7-520C3C80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6" y="4046539"/>
            <a:ext cx="1325683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bg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action part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F838C1A8-8622-4E18-8757-61AC8583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378076"/>
            <a:ext cx="952500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6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name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A2B8BDB1-DDEF-4B9C-86B6-AD17BAEB5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2828925"/>
            <a:ext cx="2717800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bg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Specification of</a:t>
            </a:r>
          </a:p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Buffer Tests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59806E0-7F78-487F-AF62-8D4F2B541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Procedural Module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2E8D0776-5CB3-4194-8292-64D156B5AE5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143375"/>
            <a:ext cx="1811338" cy="63500"/>
            <a:chOff x="2328" y="3487"/>
            <a:chExt cx="1141" cy="40"/>
          </a:xfrm>
        </p:grpSpPr>
        <p:grpSp>
          <p:nvGrpSpPr>
            <p:cNvPr id="21508" name="Group 4">
              <a:extLst>
                <a:ext uri="{FF2B5EF4-FFF2-40B4-BE49-F238E27FC236}">
                  <a16:creationId xmlns:a16="http://schemas.microsoft.com/office/drawing/2014/main" id="{FEA1EB55-E390-45A9-92DB-531834B1C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3487"/>
              <a:ext cx="181" cy="40"/>
              <a:chOff x="3288" y="3487"/>
              <a:chExt cx="181" cy="40"/>
            </a:xfrm>
          </p:grpSpPr>
          <p:sp>
            <p:nvSpPr>
              <p:cNvPr id="21509" name="Line 5">
                <a:extLst>
                  <a:ext uri="{FF2B5EF4-FFF2-40B4-BE49-F238E27FC236}">
                    <a16:creationId xmlns:a16="http://schemas.microsoft.com/office/drawing/2014/main" id="{0ECD0307-4421-4821-9B3E-140AA0F6C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8" y="3504"/>
                <a:ext cx="144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10" name="Oval 6">
                <a:extLst>
                  <a:ext uri="{FF2B5EF4-FFF2-40B4-BE49-F238E27FC236}">
                    <a16:creationId xmlns:a16="http://schemas.microsoft.com/office/drawing/2014/main" id="{619C3441-B2E9-4F19-AF3D-B17BEA3AF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3487"/>
                <a:ext cx="40" cy="40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11" name="Line 7">
              <a:extLst>
                <a:ext uri="{FF2B5EF4-FFF2-40B4-BE49-F238E27FC236}">
                  <a16:creationId xmlns:a16="http://schemas.microsoft.com/office/drawing/2014/main" id="{5405B473-C8FA-4490-8364-61E4ECE57C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8" y="3504"/>
              <a:ext cx="1008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13" name="Oval 9">
            <a:extLst>
              <a:ext uri="{FF2B5EF4-FFF2-40B4-BE49-F238E27FC236}">
                <a16:creationId xmlns:a16="http://schemas.microsoft.com/office/drawing/2014/main" id="{023B7152-D68F-4681-89BB-54D11DD84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3762375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0">
            <a:extLst>
              <a:ext uri="{FF2B5EF4-FFF2-40B4-BE49-F238E27FC236}">
                <a16:creationId xmlns:a16="http://schemas.microsoft.com/office/drawing/2014/main" id="{921F50AD-D5C8-4D54-BA6E-F7BF5F1EC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4676775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D830E680-1177-43BC-AE80-CCB338A0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39" y="1635125"/>
            <a:ext cx="7715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(</a:t>
            </a: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79B34600-F2E8-4FCA-900A-A7A200451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63" y="1684339"/>
            <a:ext cx="317500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2024E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p</a:t>
            </a: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35FCC7AA-1ADF-4CF4-B483-C882D9B35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4" y="4225925"/>
            <a:ext cx="8350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tx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==&gt;</a:t>
            </a: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F1D1019D-52E6-4ACD-9105-B49EC353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9" y="5961064"/>
            <a:ext cx="77152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)</a:t>
            </a: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7031B45E-1110-4F95-B1A9-2F652C43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38" y="1711325"/>
            <a:ext cx="281940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26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kumimoji="1" lang="de-DE" altLang="en-US">
                <a:latin typeface="Trebuchet MS" panose="020B0603020202020204" pitchFamily="34" charset="0"/>
                <a:ea typeface="Osaka" pitchFamily="-80" charset="-128"/>
              </a:rPr>
              <a:t>example-counting</a:t>
            </a: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98D822EB-D56B-4B7B-AC73-5127EC6A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1998664"/>
            <a:ext cx="37465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F0252"/>
                    </a:gs>
                    <a:gs pos="50000">
                      <a:schemeClr val="bg2"/>
                    </a:gs>
                    <a:gs pos="100000">
                      <a:srgbClr val="0F025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=goal&gt;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isa count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state counting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number =num1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=retrieval&gt;	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isa count-order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first =num1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second =num2</a:t>
            </a:r>
          </a:p>
          <a:p>
            <a:endParaRPr kumimoji="1" lang="de-DE" altLang="en-US" sz="1800">
              <a:latin typeface="Trebuchet MS" panose="020B0603020202020204" pitchFamily="34" charset="0"/>
              <a:ea typeface="Osaka" pitchFamily="-80" charset="-128"/>
            </a:endParaRP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=goal&gt;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number =num2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+retrieval&gt;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isa count-order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first =num2</a:t>
            </a:r>
          </a:p>
        </p:txBody>
      </p:sp>
      <p:sp>
        <p:nvSpPr>
          <p:cNvPr id="21531" name="Oval 27">
            <a:extLst>
              <a:ext uri="{FF2B5EF4-FFF2-40B4-BE49-F238E27FC236}">
                <a16:creationId xmlns:a16="http://schemas.microsoft.com/office/drawing/2014/main" id="{7F390CDF-A788-44FE-B902-22CE3753C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0" y="3762375"/>
            <a:ext cx="63500" cy="635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90015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FA8E12B6-C8ED-4DF0-90A8-55436B51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025651"/>
            <a:ext cx="4038600" cy="42084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IF the goal is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to count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the current state is counting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there is a number called =num1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and a chunk has been retrieved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of type count-order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where the first number is =num1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 and it is followed by =num2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THEN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change the goal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to continue counting from =num2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and request a retrieval 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of a count-order fact</a:t>
            </a:r>
          </a:p>
          <a:p>
            <a:r>
              <a:rPr kumimoji="1" lang="de-DE" altLang="en-US" sz="1800">
                <a:latin typeface="Trebuchet MS" panose="020B0603020202020204" pitchFamily="34" charset="0"/>
                <a:ea typeface="Osaka" pitchFamily="-80" charset="-128"/>
              </a:rPr>
              <a:t>	for the number that follows =num2</a:t>
            </a:r>
          </a:p>
          <a:p>
            <a:endParaRPr kumimoji="1" lang="de-DE" altLang="en-US" sz="1800">
              <a:latin typeface="Trebuchet MS" panose="020B0603020202020204" pitchFamily="34" charset="0"/>
              <a:ea typeface="Osaka" pitchFamily="-80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ADCEC4D-1707-4F4D-B9D7-6FC70D2C0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41F0398-BCB2-4E1F-86F4-A39C716C0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procedural module accesses the other modules through buffers.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For each module (visual, declarative, etc), a dedicated buffer serves as the interface with that module.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contents of the buffers at any given time represent the state of ACT-R at that time.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0D87FBC-D841-4972-8767-E09D9B524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CFA0F3F-916E-4E91-9325-D9EA096A1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114800"/>
          </a:xfrm>
        </p:spPr>
        <p:txBody>
          <a:bodyPr>
            <a:normAutofit fontScale="92500" lnSpcReduction="10000"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1.  Goal Buffer (=goal, +goal)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-represents where one is in the task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-preserves information across production cycles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en-US" altLang="en-US" sz="1800">
              <a:latin typeface="Trebuchet MS" panose="020B0603020202020204" pitchFamily="34" charset="0"/>
              <a:cs typeface="Times" panose="02020603050405020304" pitchFamily="18" charset="0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2.  Retrieval Buffer (=retrieval, +retrieval)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-holds information retrieval from declarative memory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-seat of activation computations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en-US" altLang="en-US" sz="1800">
              <a:latin typeface="Trebuchet MS" panose="020B0603020202020204" pitchFamily="34" charset="0"/>
              <a:cs typeface="Times" panose="02020603050405020304" pitchFamily="18" charset="0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3.  Visual Buffers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-location (=visual-location, +visual-location)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-visual objects (=visual, +visual)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-attention switch corresponds to buffer transformation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en-US" altLang="en-US" sz="1800">
              <a:latin typeface="Trebuchet MS" panose="020B0603020202020204" pitchFamily="34" charset="0"/>
              <a:cs typeface="Times" panose="02020603050405020304" pitchFamily="18" charset="0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4.  Auditory Buffers (=aural, +aural)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-analogous to visual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en-US" altLang="en-US" sz="1800">
              <a:latin typeface="Trebuchet MS" panose="020B0603020202020204" pitchFamily="34" charset="0"/>
              <a:cs typeface="Times" panose="02020603050405020304" pitchFamily="18" charset="0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5.  Manual Buffers (=manual, +manual)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en-US" sz="1800">
                <a:latin typeface="Trebuchet MS" panose="020B0603020202020204" pitchFamily="34" charset="0"/>
                <a:cs typeface="Times" panose="02020603050405020304" pitchFamily="18" charset="0"/>
              </a:rPr>
              <a:t>	-elaborate theory of manual movement include feature 	preparation, Fitts law, and device properties</a:t>
            </a:r>
            <a:endParaRPr kumimoji="1" lang="en-US" altLang="en-US" sz="1600">
              <a:solidFill>
                <a:schemeClr val="bg2"/>
              </a:solidFill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21762D3-91E9-43A5-B2FA-D85E676A8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of ACT-R</a:t>
            </a:r>
          </a:p>
        </p:txBody>
      </p:sp>
      <p:grpSp>
        <p:nvGrpSpPr>
          <p:cNvPr id="7228" name="Group 60">
            <a:extLst>
              <a:ext uri="{FF2B5EF4-FFF2-40B4-BE49-F238E27FC236}">
                <a16:creationId xmlns:a16="http://schemas.microsoft.com/office/drawing/2014/main" id="{E189E859-65BA-45AB-983E-A3B99BEBCBBE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1784350"/>
            <a:ext cx="5384800" cy="4768850"/>
            <a:chOff x="1168" y="1124"/>
            <a:chExt cx="3392" cy="3004"/>
          </a:xfrm>
        </p:grpSpPr>
        <p:sp>
          <p:nvSpPr>
            <p:cNvPr id="7172" name="Rectangle 4">
              <a:extLst>
                <a:ext uri="{FF2B5EF4-FFF2-40B4-BE49-F238E27FC236}">
                  <a16:creationId xmlns:a16="http://schemas.microsoft.com/office/drawing/2014/main" id="{87ED2A1E-F745-42C4-89B8-13D22A289B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8" y="3576"/>
              <a:ext cx="3392" cy="5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Text Box 5">
              <a:extLst>
                <a:ext uri="{FF2B5EF4-FFF2-40B4-BE49-F238E27FC236}">
                  <a16:creationId xmlns:a16="http://schemas.microsoft.com/office/drawing/2014/main" id="{02D4D76E-00AF-4F00-85AC-BD9BF985643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80" y="3702"/>
              <a:ext cx="185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3600">
                  <a:latin typeface="Times New Roman" panose="02020603050405020304" pitchFamily="18" charset="0"/>
                  <a:ea typeface="Osaka" pitchFamily="-80" charset="-128"/>
                </a:rPr>
                <a:t>Environment</a:t>
              </a:r>
            </a:p>
          </p:txBody>
        </p:sp>
        <p:sp>
          <p:nvSpPr>
            <p:cNvPr id="7174" name="Text Box 6">
              <a:extLst>
                <a:ext uri="{FF2B5EF4-FFF2-40B4-BE49-F238E27FC236}">
                  <a16:creationId xmlns:a16="http://schemas.microsoft.com/office/drawing/2014/main" id="{E17172BD-9EB4-4C92-BD93-068C74961A6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 rot="16200000">
              <a:off x="1683" y="2132"/>
              <a:ext cx="990" cy="241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Productions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(Basal Ganglia)</a:t>
              </a:r>
            </a:p>
          </p:txBody>
        </p:sp>
        <p:sp>
          <p:nvSpPr>
            <p:cNvPr id="7175" name="Rectangle 7">
              <a:extLst>
                <a:ext uri="{FF2B5EF4-FFF2-40B4-BE49-F238E27FC236}">
                  <a16:creationId xmlns:a16="http://schemas.microsoft.com/office/drawing/2014/main" id="{48EC781D-7896-4143-8F2D-326A330EEA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70" y="1603"/>
              <a:ext cx="919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" name="Text Box 8">
              <a:extLst>
                <a:ext uri="{FF2B5EF4-FFF2-40B4-BE49-F238E27FC236}">
                  <a16:creationId xmlns:a16="http://schemas.microsoft.com/office/drawing/2014/main" id="{4D4C694F-78E0-4C14-9146-16C7AFFFCBF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70" y="1583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Retrieval Buffer (VLPFC)</a:t>
              </a:r>
            </a:p>
          </p:txBody>
        </p:sp>
        <p:sp>
          <p:nvSpPr>
            <p:cNvPr id="7177" name="Rectangle 9">
              <a:extLst>
                <a:ext uri="{FF2B5EF4-FFF2-40B4-BE49-F238E27FC236}">
                  <a16:creationId xmlns:a16="http://schemas.microsoft.com/office/drawing/2014/main" id="{926A76A2-9EFF-4DAA-936C-923D40DA7E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1957"/>
              <a:ext cx="1037" cy="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Text Box 10">
              <a:extLst>
                <a:ext uri="{FF2B5EF4-FFF2-40B4-BE49-F238E27FC236}">
                  <a16:creationId xmlns:a16="http://schemas.microsoft.com/office/drawing/2014/main" id="{6D41C69E-E271-40A5-BF80-D6AF8EACA78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1952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Matching (Striatum)</a:t>
              </a:r>
            </a:p>
          </p:txBody>
        </p:sp>
        <p:sp>
          <p:nvSpPr>
            <p:cNvPr id="7179" name="Rectangle 11">
              <a:extLst>
                <a:ext uri="{FF2B5EF4-FFF2-40B4-BE49-F238E27FC236}">
                  <a16:creationId xmlns:a16="http://schemas.microsoft.com/office/drawing/2014/main" id="{88D146B6-B153-4FF7-91E1-D0F8665DDC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2198"/>
              <a:ext cx="1037" cy="1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0" name="Text Box 12">
              <a:extLst>
                <a:ext uri="{FF2B5EF4-FFF2-40B4-BE49-F238E27FC236}">
                  <a16:creationId xmlns:a16="http://schemas.microsoft.com/office/drawing/2014/main" id="{FD989ABB-F3B8-4C3E-B18F-BB01372DDAB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2198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Selection (Pallidum)</a:t>
              </a:r>
            </a:p>
          </p:txBody>
        </p:sp>
        <p:sp>
          <p:nvSpPr>
            <p:cNvPr id="7181" name="Rectangle 13">
              <a:extLst>
                <a:ext uri="{FF2B5EF4-FFF2-40B4-BE49-F238E27FC236}">
                  <a16:creationId xmlns:a16="http://schemas.microsoft.com/office/drawing/2014/main" id="{7D9964FE-BBEF-4BE7-A3B7-1E0E47EAFB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4" y="2423"/>
              <a:ext cx="1037" cy="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Text Box 14">
              <a:extLst>
                <a:ext uri="{FF2B5EF4-FFF2-40B4-BE49-F238E27FC236}">
                  <a16:creationId xmlns:a16="http://schemas.microsoft.com/office/drawing/2014/main" id="{AF3A80EA-6BD4-4B3C-9FBB-0DDE15A31E0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5" y="2410"/>
              <a:ext cx="10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Execution (Thalamus)</a:t>
              </a:r>
            </a:p>
          </p:txBody>
        </p:sp>
        <p:sp>
          <p:nvSpPr>
            <p:cNvPr id="7183" name="Rectangle 15">
              <a:extLst>
                <a:ext uri="{FF2B5EF4-FFF2-40B4-BE49-F238E27FC236}">
                  <a16:creationId xmlns:a16="http://schemas.microsoft.com/office/drawing/2014/main" id="{A4A25C96-0231-4DA4-A7F4-DB00F1A58B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99" y="1922"/>
              <a:ext cx="1131" cy="671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>
              <a:extLst>
                <a:ext uri="{FF2B5EF4-FFF2-40B4-BE49-F238E27FC236}">
                  <a16:creationId xmlns:a16="http://schemas.microsoft.com/office/drawing/2014/main" id="{4669ABA6-FB6D-4F53-AB5F-B6E8A2FF1D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69" y="1568"/>
              <a:ext cx="2156" cy="1379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>
              <a:extLst>
                <a:ext uri="{FF2B5EF4-FFF2-40B4-BE49-F238E27FC236}">
                  <a16:creationId xmlns:a16="http://schemas.microsoft.com/office/drawing/2014/main" id="{FD9C6BEF-E2DA-4E1E-A651-AC81F6EBAE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5" y="1603"/>
              <a:ext cx="919" cy="2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Text Box 18">
              <a:extLst>
                <a:ext uri="{FF2B5EF4-FFF2-40B4-BE49-F238E27FC236}">
                  <a16:creationId xmlns:a16="http://schemas.microsoft.com/office/drawing/2014/main" id="{CC68BE02-D4CD-4540-BEE7-17079ACF403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57" y="1583"/>
              <a:ext cx="9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Goal Buffer (DLPFC)</a:t>
              </a:r>
            </a:p>
          </p:txBody>
        </p:sp>
        <p:sp>
          <p:nvSpPr>
            <p:cNvPr id="7187" name="Rectangle 19">
              <a:extLst>
                <a:ext uri="{FF2B5EF4-FFF2-40B4-BE49-F238E27FC236}">
                  <a16:creationId xmlns:a16="http://schemas.microsoft.com/office/drawing/2014/main" id="{92CB0554-3B8D-4C28-9791-5BE3181A57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5" y="2664"/>
              <a:ext cx="919" cy="2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Text Box 20">
              <a:extLst>
                <a:ext uri="{FF2B5EF4-FFF2-40B4-BE49-F238E27FC236}">
                  <a16:creationId xmlns:a16="http://schemas.microsoft.com/office/drawing/2014/main" id="{E783ECD0-9758-4013-8ED8-59882716738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75" y="2641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Visual Buffer (Parietal)</a:t>
              </a:r>
            </a:p>
          </p:txBody>
        </p:sp>
        <p:sp>
          <p:nvSpPr>
            <p:cNvPr id="7189" name="Rectangle 21">
              <a:extLst>
                <a:ext uri="{FF2B5EF4-FFF2-40B4-BE49-F238E27FC236}">
                  <a16:creationId xmlns:a16="http://schemas.microsoft.com/office/drawing/2014/main" id="{764C9271-B090-4B10-985B-99EEC07DF0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0" y="2664"/>
              <a:ext cx="919" cy="2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Text Box 22">
              <a:extLst>
                <a:ext uri="{FF2B5EF4-FFF2-40B4-BE49-F238E27FC236}">
                  <a16:creationId xmlns:a16="http://schemas.microsoft.com/office/drawing/2014/main" id="{7B31E36D-B409-4C7A-B784-C775A995B7E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11" y="2641"/>
              <a:ext cx="9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Manual Buffer (Motor)</a:t>
              </a:r>
            </a:p>
          </p:txBody>
        </p:sp>
        <p:sp>
          <p:nvSpPr>
            <p:cNvPr id="7191" name="Rectangle 23">
              <a:extLst>
                <a:ext uri="{FF2B5EF4-FFF2-40B4-BE49-F238E27FC236}">
                  <a16:creationId xmlns:a16="http://schemas.microsoft.com/office/drawing/2014/main" id="{5568AFE2-AD92-44E7-8630-8C0F57CEC1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1" y="3011"/>
              <a:ext cx="990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2" name="Text Box 24">
              <a:extLst>
                <a:ext uri="{FF2B5EF4-FFF2-40B4-BE49-F238E27FC236}">
                  <a16:creationId xmlns:a16="http://schemas.microsoft.com/office/drawing/2014/main" id="{1B1C0C3F-367C-4048-9E47-F7BFD6AAA57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090" y="3009"/>
              <a:ext cx="9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Manual Module (Motor/Cerebellum)</a:t>
              </a:r>
            </a:p>
          </p:txBody>
        </p:sp>
        <p:sp>
          <p:nvSpPr>
            <p:cNvPr id="7193" name="Rectangle 25">
              <a:extLst>
                <a:ext uri="{FF2B5EF4-FFF2-40B4-BE49-F238E27FC236}">
                  <a16:creationId xmlns:a16="http://schemas.microsoft.com/office/drawing/2014/main" id="{4A6D1448-83B2-4921-BD0E-AEBAA5E87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2" y="3012"/>
              <a:ext cx="1202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Text Box 26">
              <a:extLst>
                <a:ext uri="{FF2B5EF4-FFF2-40B4-BE49-F238E27FC236}">
                  <a16:creationId xmlns:a16="http://schemas.microsoft.com/office/drawing/2014/main" id="{043DDC4D-8029-4F32-AE26-FC69B36C981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593" y="3010"/>
              <a:ext cx="1201" cy="294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Visual Module       (Occipital/etc)</a:t>
              </a: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49CB83CD-9620-47B9-B6FB-4F52EA5564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92" y="1218"/>
              <a:ext cx="954" cy="2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Text Box 28">
              <a:extLst>
                <a:ext uri="{FF2B5EF4-FFF2-40B4-BE49-F238E27FC236}">
                  <a16:creationId xmlns:a16="http://schemas.microsoft.com/office/drawing/2014/main" id="{0A99016E-907E-4DC7-A290-7E473822896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593" y="1208"/>
              <a:ext cx="9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Intentional Module      (not identified)</a:t>
              </a:r>
            </a:p>
          </p:txBody>
        </p:sp>
        <p:sp>
          <p:nvSpPr>
            <p:cNvPr id="7197" name="Rectangle 29">
              <a:extLst>
                <a:ext uri="{FF2B5EF4-FFF2-40B4-BE49-F238E27FC236}">
                  <a16:creationId xmlns:a16="http://schemas.microsoft.com/office/drawing/2014/main" id="{9A6BD1DE-99E0-4605-AA81-2271C8CDC1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9" y="1124"/>
              <a:ext cx="2841" cy="2248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98" name="Group 30">
              <a:extLst>
                <a:ext uri="{FF2B5EF4-FFF2-40B4-BE49-F238E27FC236}">
                  <a16:creationId xmlns:a16="http://schemas.microsoft.com/office/drawing/2014/main" id="{796D3D7E-900A-4D4D-833A-9EC183C53B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299" y="2593"/>
              <a:ext cx="141" cy="71"/>
              <a:chOff x="288" y="912"/>
              <a:chExt cx="192" cy="96"/>
            </a:xfrm>
          </p:grpSpPr>
          <p:sp>
            <p:nvSpPr>
              <p:cNvPr id="7199" name="Line 31">
                <a:extLst>
                  <a:ext uri="{FF2B5EF4-FFF2-40B4-BE49-F238E27FC236}">
                    <a16:creationId xmlns:a16="http://schemas.microsoft.com/office/drawing/2014/main" id="{5F28042C-649B-48BE-9320-EAFD7FA8EF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0" name="Line 32">
                <a:extLst>
                  <a:ext uri="{FF2B5EF4-FFF2-40B4-BE49-F238E27FC236}">
                    <a16:creationId xmlns:a16="http://schemas.microsoft.com/office/drawing/2014/main" id="{FE288EFD-C0EE-4A75-9C7D-B59A436E1F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01" name="Group 33">
              <a:extLst>
                <a:ext uri="{FF2B5EF4-FFF2-40B4-BE49-F238E27FC236}">
                  <a16:creationId xmlns:a16="http://schemas.microsoft.com/office/drawing/2014/main" id="{FF41B84B-AB7D-4CD0-9600-8768EBB9BA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99" y="1851"/>
              <a:ext cx="141" cy="71"/>
              <a:chOff x="288" y="912"/>
              <a:chExt cx="192" cy="96"/>
            </a:xfrm>
          </p:grpSpPr>
          <p:sp>
            <p:nvSpPr>
              <p:cNvPr id="7202" name="Line 34">
                <a:extLst>
                  <a:ext uri="{FF2B5EF4-FFF2-40B4-BE49-F238E27FC236}">
                    <a16:creationId xmlns:a16="http://schemas.microsoft.com/office/drawing/2014/main" id="{58CF2753-FE69-4E5B-AECA-4D402F9DBD9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3" name="Line 35">
                <a:extLst>
                  <a:ext uri="{FF2B5EF4-FFF2-40B4-BE49-F238E27FC236}">
                    <a16:creationId xmlns:a16="http://schemas.microsoft.com/office/drawing/2014/main" id="{911DDA58-755D-41AD-B354-D865C0825E7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04" name="Group 36">
              <a:extLst>
                <a:ext uri="{FF2B5EF4-FFF2-40B4-BE49-F238E27FC236}">
                  <a16:creationId xmlns:a16="http://schemas.microsoft.com/office/drawing/2014/main" id="{80F3491E-BD1B-4795-AAEC-F031F33E3A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88" y="2593"/>
              <a:ext cx="142" cy="71"/>
              <a:chOff x="288" y="912"/>
              <a:chExt cx="192" cy="96"/>
            </a:xfrm>
          </p:grpSpPr>
          <p:sp>
            <p:nvSpPr>
              <p:cNvPr id="7205" name="Line 37">
                <a:extLst>
                  <a:ext uri="{FF2B5EF4-FFF2-40B4-BE49-F238E27FC236}">
                    <a16:creationId xmlns:a16="http://schemas.microsoft.com/office/drawing/2014/main" id="{8B45DF37-D326-4A17-AD94-CB947DC24A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6" name="Line 38">
                <a:extLst>
                  <a:ext uri="{FF2B5EF4-FFF2-40B4-BE49-F238E27FC236}">
                    <a16:creationId xmlns:a16="http://schemas.microsoft.com/office/drawing/2014/main" id="{A6BDB3B9-20D0-4DBA-9E56-DEF2E891AF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07" name="Group 39">
              <a:extLst>
                <a:ext uri="{FF2B5EF4-FFF2-40B4-BE49-F238E27FC236}">
                  <a16:creationId xmlns:a16="http://schemas.microsoft.com/office/drawing/2014/main" id="{7EE54B8E-0562-4CF6-BEA2-908995A02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88" y="1851"/>
              <a:ext cx="142" cy="71"/>
              <a:chOff x="288" y="912"/>
              <a:chExt cx="192" cy="96"/>
            </a:xfrm>
          </p:grpSpPr>
          <p:sp>
            <p:nvSpPr>
              <p:cNvPr id="7208" name="Line 40">
                <a:extLst>
                  <a:ext uri="{FF2B5EF4-FFF2-40B4-BE49-F238E27FC236}">
                    <a16:creationId xmlns:a16="http://schemas.microsoft.com/office/drawing/2014/main" id="{9595046A-57F0-4ECA-A83C-8BC613926C0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9" name="Line 41">
                <a:extLst>
                  <a:ext uri="{FF2B5EF4-FFF2-40B4-BE49-F238E27FC236}">
                    <a16:creationId xmlns:a16="http://schemas.microsoft.com/office/drawing/2014/main" id="{36B12FED-D854-4661-9238-3BFCD79A04D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10" name="Line 42">
              <a:extLst>
                <a:ext uri="{FF2B5EF4-FFF2-40B4-BE49-F238E27FC236}">
                  <a16:creationId xmlns:a16="http://schemas.microsoft.com/office/drawing/2014/main" id="{66EACCC2-A225-4AF3-9617-1208B206D6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64" y="2339"/>
              <a:ext cx="0" cy="10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Line 43">
              <a:extLst>
                <a:ext uri="{FF2B5EF4-FFF2-40B4-BE49-F238E27FC236}">
                  <a16:creationId xmlns:a16="http://schemas.microsoft.com/office/drawing/2014/main" id="{795DF0F8-9366-4561-A707-B1244ACA6B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64" y="2098"/>
              <a:ext cx="0" cy="106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12" name="Group 44">
              <a:extLst>
                <a:ext uri="{FF2B5EF4-FFF2-40B4-BE49-F238E27FC236}">
                  <a16:creationId xmlns:a16="http://schemas.microsoft.com/office/drawing/2014/main" id="{D9284E9A-ED5A-489C-B376-16E6E3B6D6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3501" y="1503"/>
              <a:ext cx="247" cy="100"/>
              <a:chOff x="288" y="912"/>
              <a:chExt cx="192" cy="96"/>
            </a:xfrm>
          </p:grpSpPr>
          <p:sp>
            <p:nvSpPr>
              <p:cNvPr id="7213" name="Line 45">
                <a:extLst>
                  <a:ext uri="{FF2B5EF4-FFF2-40B4-BE49-F238E27FC236}">
                    <a16:creationId xmlns:a16="http://schemas.microsoft.com/office/drawing/2014/main" id="{96CBE5A0-4E34-4CED-9167-8222AE85D2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4" name="Line 46">
                <a:extLst>
                  <a:ext uri="{FF2B5EF4-FFF2-40B4-BE49-F238E27FC236}">
                    <a16:creationId xmlns:a16="http://schemas.microsoft.com/office/drawing/2014/main" id="{2A9CB0BE-5F5B-44B7-98F2-CA21CFD8C2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15" name="Rectangle 47">
              <a:extLst>
                <a:ext uri="{FF2B5EF4-FFF2-40B4-BE49-F238E27FC236}">
                  <a16:creationId xmlns:a16="http://schemas.microsoft.com/office/drawing/2014/main" id="{1E6F8FF0-4DC4-4761-AC84-A98DCAC5C8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71" y="1218"/>
              <a:ext cx="1210" cy="2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6" name="Text Box 48">
              <a:extLst>
                <a:ext uri="{FF2B5EF4-FFF2-40B4-BE49-F238E27FC236}">
                  <a16:creationId xmlns:a16="http://schemas.microsoft.com/office/drawing/2014/main" id="{057E1EEC-647F-473D-860B-56532532986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886" y="1208"/>
              <a:ext cx="121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sz="1200">
                  <a:latin typeface="Times New Roman" panose="02020603050405020304" pitchFamily="18" charset="0"/>
                  <a:ea typeface="Osaka" pitchFamily="-80" charset="-128"/>
                </a:rPr>
                <a:t>Declarative Module      (Temporal/Hippocampus)</a:t>
              </a:r>
            </a:p>
          </p:txBody>
        </p:sp>
        <p:grpSp>
          <p:nvGrpSpPr>
            <p:cNvPr id="7217" name="Group 49">
              <a:extLst>
                <a:ext uri="{FF2B5EF4-FFF2-40B4-BE49-F238E27FC236}">
                  <a16:creationId xmlns:a16="http://schemas.microsoft.com/office/drawing/2014/main" id="{5031DC99-5446-4B45-8D77-1613D61D8A6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81" y="1504"/>
              <a:ext cx="247" cy="99"/>
              <a:chOff x="288" y="912"/>
              <a:chExt cx="192" cy="96"/>
            </a:xfrm>
          </p:grpSpPr>
          <p:sp>
            <p:nvSpPr>
              <p:cNvPr id="7218" name="Line 50">
                <a:extLst>
                  <a:ext uri="{FF2B5EF4-FFF2-40B4-BE49-F238E27FC236}">
                    <a16:creationId xmlns:a16="http://schemas.microsoft.com/office/drawing/2014/main" id="{D7D3191B-4C8C-41A7-B329-14D6E78A4F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9" name="Line 51">
                <a:extLst>
                  <a:ext uri="{FF2B5EF4-FFF2-40B4-BE49-F238E27FC236}">
                    <a16:creationId xmlns:a16="http://schemas.microsoft.com/office/drawing/2014/main" id="{6508F1EE-3C59-4D27-8AB9-CBA508C966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20" name="Group 52">
              <a:extLst>
                <a:ext uri="{FF2B5EF4-FFF2-40B4-BE49-F238E27FC236}">
                  <a16:creationId xmlns:a16="http://schemas.microsoft.com/office/drawing/2014/main" id="{263D1E92-E64B-4952-824D-6E8F3670B5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59" y="2911"/>
              <a:ext cx="248" cy="100"/>
              <a:chOff x="288" y="912"/>
              <a:chExt cx="192" cy="96"/>
            </a:xfrm>
          </p:grpSpPr>
          <p:sp>
            <p:nvSpPr>
              <p:cNvPr id="7221" name="Line 53">
                <a:extLst>
                  <a:ext uri="{FF2B5EF4-FFF2-40B4-BE49-F238E27FC236}">
                    <a16:creationId xmlns:a16="http://schemas.microsoft.com/office/drawing/2014/main" id="{BCBB4652-DD61-450A-AA89-8D2AD8B923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2" name="Line 54">
                <a:extLst>
                  <a:ext uri="{FF2B5EF4-FFF2-40B4-BE49-F238E27FC236}">
                    <a16:creationId xmlns:a16="http://schemas.microsoft.com/office/drawing/2014/main" id="{6953FA8A-8D31-439A-80B4-BDC848F40C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23" name="Group 55">
              <a:extLst>
                <a:ext uri="{FF2B5EF4-FFF2-40B4-BE49-F238E27FC236}">
                  <a16:creationId xmlns:a16="http://schemas.microsoft.com/office/drawing/2014/main" id="{3CCD02BA-2CC9-4ED3-8C46-1F4BB21121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2122" y="2911"/>
              <a:ext cx="248" cy="101"/>
              <a:chOff x="288" y="912"/>
              <a:chExt cx="192" cy="96"/>
            </a:xfrm>
          </p:grpSpPr>
          <p:sp>
            <p:nvSpPr>
              <p:cNvPr id="7224" name="Line 56">
                <a:extLst>
                  <a:ext uri="{FF2B5EF4-FFF2-40B4-BE49-F238E27FC236}">
                    <a16:creationId xmlns:a16="http://schemas.microsoft.com/office/drawing/2014/main" id="{BB3E6C05-CE07-41B3-8BEC-637A901DE0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4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5" name="Line 57">
                <a:extLst>
                  <a:ext uri="{FF2B5EF4-FFF2-40B4-BE49-F238E27FC236}">
                    <a16:creationId xmlns:a16="http://schemas.microsoft.com/office/drawing/2014/main" id="{7BCD84E7-3B3F-4E84-B4BA-CD5D3A44A1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" y="91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26" name="Line 58">
              <a:extLst>
                <a:ext uri="{FF2B5EF4-FFF2-40B4-BE49-F238E27FC236}">
                  <a16:creationId xmlns:a16="http://schemas.microsoft.com/office/drawing/2014/main" id="{9E12CB87-934C-4EE6-865E-17927E54C12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28" y="3309"/>
              <a:ext cx="318" cy="267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7" name="Line 59">
              <a:extLst>
                <a:ext uri="{FF2B5EF4-FFF2-40B4-BE49-F238E27FC236}">
                  <a16:creationId xmlns:a16="http://schemas.microsoft.com/office/drawing/2014/main" id="{BA5BF041-D921-4398-883C-BBB0AE34F22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359" y="3308"/>
              <a:ext cx="248" cy="268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D7D35BD-DD7A-4709-BAEF-F948B52D1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Counting Example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7D60B26-3243-4376-B324-F28F67C5F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24201"/>
            <a:ext cx="35018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hlinkClick r:id="rId2"/>
              </a:rPr>
              <a:t>http://act-r.psy.cmu.edu/tutorials/</a:t>
            </a:r>
            <a:endParaRPr lang="en-US" altLang="en-US"/>
          </a:p>
          <a:p>
            <a:r>
              <a:rPr lang="en-US" altLang="en-US"/>
              <a:t>Unit 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388EFB-A551-4D04-ACC5-268A310A1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Subsymbolic Level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1E920BF-4308-4B21-9758-B6CE6A8B6F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production system is symbolic.</a:t>
            </a:r>
          </a:p>
          <a:p>
            <a:r>
              <a:rPr lang="en-US" altLang="en-US"/>
              <a:t>The subsymbolic structure is a set of parallel processes that can be summarized by a number of mathematical equations.</a:t>
            </a:r>
          </a:p>
          <a:p>
            <a:r>
              <a:rPr lang="en-US" altLang="en-US"/>
              <a:t>The subsymbolic equations control many of the symbolic processes.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B2032-3AFB-4145-801A-F7718E5E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Data </a:t>
            </a:r>
            <a:r>
              <a:rPr lang="en-US" dirty="0">
                <a:solidFill>
                  <a:srgbClr val="0070C0"/>
                </a:solidFill>
              </a:rPr>
              <a:t>Accessible</a:t>
            </a:r>
          </a:p>
          <a:p>
            <a:r>
              <a:rPr lang="en-US" dirty="0"/>
              <a:t>Combines Strengths of </a:t>
            </a:r>
            <a:r>
              <a:rPr lang="en-US" dirty="0">
                <a:solidFill>
                  <a:srgbClr val="00B0F0"/>
                </a:solidFill>
              </a:rPr>
              <a:t>humans and computers</a:t>
            </a:r>
          </a:p>
          <a:p>
            <a:r>
              <a:rPr lang="en-US" dirty="0"/>
              <a:t>Enables </a:t>
            </a:r>
            <a:r>
              <a:rPr lang="en-US" dirty="0">
                <a:solidFill>
                  <a:schemeClr val="accent5"/>
                </a:solidFill>
              </a:rPr>
              <a:t>insight</a:t>
            </a:r>
          </a:p>
          <a:p>
            <a:r>
              <a:rPr lang="en-US" dirty="0">
                <a:solidFill>
                  <a:srgbClr val="7030A0"/>
                </a:solidFill>
              </a:rPr>
              <a:t>Communicates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16AF9-F932-4625-B7BE-1D953CCE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Visualization…</a:t>
            </a:r>
          </a:p>
        </p:txBody>
      </p:sp>
    </p:spTree>
    <p:extLst>
      <p:ext uri="{BB962C8B-B14F-4D97-AF65-F5344CB8AC3E}">
        <p14:creationId xmlns:p14="http://schemas.microsoft.com/office/powerpoint/2010/main" val="3746564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559EB84-E077-4817-B130-AE07EA3735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Subsymbolic Level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8D94A70-6348-4DC9-B69D-88ED66E3F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 example, if several productions match the state of the buffers, a subsymbolic utility equation estimates the relative cost and benefit associated with each production and selects the production with the highest utility.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>
            <a:extLst>
              <a:ext uri="{FF2B5EF4-FFF2-40B4-BE49-F238E27FC236}">
                <a16:creationId xmlns:a16="http://schemas.microsoft.com/office/drawing/2014/main" id="{AA477A1C-C126-4F2B-88B3-7045E1EC0A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838200"/>
          <a:ext cx="7620000" cy="578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5486400" imgH="4163568" progId="Word.Document.8">
                  <p:embed/>
                </p:oleObj>
              </mc:Choice>
              <mc:Fallback>
                <p:oleObj name="Document" r:id="rId3" imgW="5486400" imgH="4163568" progId="Word.Document.8">
                  <p:embed/>
                  <p:pic>
                    <p:nvPicPr>
                      <p:cNvPr id="30722" name="Object 2">
                        <a:extLst>
                          <a:ext uri="{FF2B5EF4-FFF2-40B4-BE49-F238E27FC236}">
                            <a16:creationId xmlns:a16="http://schemas.microsoft.com/office/drawing/2014/main" id="{AA477A1C-C126-4F2B-88B3-7045E1EC0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838200"/>
                        <a:ext cx="7620000" cy="578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Rectangle 3">
            <a:extLst>
              <a:ext uri="{FF2B5EF4-FFF2-40B4-BE49-F238E27FC236}">
                <a16:creationId xmlns:a16="http://schemas.microsoft.com/office/drawing/2014/main" id="{C7AB1C5F-7B9D-48BA-BA74-DF93D5476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838200"/>
            <a:ext cx="5486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EBEDAF1F-D494-41E9-915D-D555FEE09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Production Utility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81DDAC79-04E5-4FC7-AA06-4C36A5682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16076"/>
            <a:ext cx="4572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P is expected probability of success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G is value of goal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C is expected cost</a:t>
            </a:r>
            <a:endParaRPr kumimoji="1" lang="en-US" altLang="en-US" b="1"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552E9EDC-AEFB-4DDE-B002-8AD09D928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1" y="3216276"/>
            <a:ext cx="35337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t reflects noise in evaluation 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and is like temperature in 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the Bolztman equation</a:t>
            </a:r>
            <a:endParaRPr kumimoji="1" lang="en-US" altLang="en-US">
              <a:latin typeface="Trebuchet MS" panose="020B0603020202020204" pitchFamily="34" charset="0"/>
              <a:cs typeface="Times" panose="02020603050405020304" pitchFamily="18" charset="0"/>
            </a:endParaRP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37341EDF-FC5A-482D-BA36-06EC4E8C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121276"/>
            <a:ext cx="3278188" cy="13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 sz="2000">
                <a:solidFill>
                  <a:srgbClr val="000000"/>
                </a:solidFill>
                <a:latin typeface="Symbol" panose="05050102010706020507" pitchFamily="18" charset="2"/>
                <a:cs typeface="Times" panose="02020603050405020304" pitchFamily="18" charset="0"/>
              </a:rPr>
              <a:t>a</a:t>
            </a:r>
            <a:r>
              <a:rPr kumimoji="1" lang="en-US" altLang="en-US" sz="2000">
                <a:solidFill>
                  <a:srgbClr val="000000"/>
                </a:solidFill>
                <a:latin typeface="New York" charset="0"/>
                <a:cs typeface="Times" panose="02020603050405020304" pitchFamily="18" charset="0"/>
              </a:rPr>
              <a:t> </a:t>
            </a:r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is prior successes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m is experienced successes</a:t>
            </a:r>
            <a:endParaRPr kumimoji="1" lang="en-US" altLang="en-US" sz="2000">
              <a:solidFill>
                <a:srgbClr val="000000"/>
              </a:solidFill>
              <a:latin typeface="New York" charset="0"/>
              <a:cs typeface="Times" panose="02020603050405020304" pitchFamily="18" charset="0"/>
            </a:endParaRPr>
          </a:p>
          <a:p>
            <a:r>
              <a:rPr kumimoji="1" lang="en-US" altLang="en-US" sz="2000">
                <a:solidFill>
                  <a:srgbClr val="000000"/>
                </a:solidFill>
                <a:latin typeface="Symbol" panose="05050102010706020507" pitchFamily="18" charset="2"/>
                <a:cs typeface="Times" panose="02020603050405020304" pitchFamily="18" charset="0"/>
              </a:rPr>
              <a:t>b</a:t>
            </a:r>
            <a:r>
              <a:rPr kumimoji="1" lang="en-US" altLang="en-US" sz="2000">
                <a:solidFill>
                  <a:srgbClr val="000000"/>
                </a:solidFill>
                <a:latin typeface="New York" charset="0"/>
                <a:cs typeface="Times" panose="02020603050405020304" pitchFamily="18" charset="0"/>
              </a:rPr>
              <a:t> </a:t>
            </a:r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is prior failures</a:t>
            </a:r>
          </a:p>
          <a:p>
            <a:r>
              <a:rPr kumimoji="1" lang="en-US" altLang="en-US" sz="2000">
                <a:solidFill>
                  <a:srgbClr val="000000"/>
                </a:solidFill>
                <a:latin typeface="Trebuchet MS" panose="020B0603020202020204" pitchFamily="34" charset="0"/>
                <a:cs typeface="Times" panose="02020603050405020304" pitchFamily="18" charset="0"/>
              </a:rPr>
              <a:t>n is experienced failures</a:t>
            </a:r>
            <a:endParaRPr kumimoji="1" lang="en-US" altLang="en-US">
              <a:latin typeface="New York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D47A394-C67E-432B-B540-E18054596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Subsymbolic Level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AE3222E-03DA-4283-A044-BBAC0D47E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 another example, whether and how fast a chunk can be retrieved from declarative memory depends on the subsymbolic retrieval equations, which take into account the context and the history of usage of that fact.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D66883F-8F4A-49CA-84F6-08FAE6DED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Chunk Activation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812FCB4-D560-4A6D-95CD-058241BBB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activation of a chunk is a sum of base-level activation, reflecting its general usefulness in the past, and an associative activation, reflecting it’s relevance in the current context.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928D977-4FA0-4999-A616-7EF8B8BE8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Chunk Activation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EEAA08E4-9289-47C4-A8BF-463C1AD19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22878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Activation of Chunk i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7316D746-FD25-4E7C-A17C-16EC2399D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876801"/>
            <a:ext cx="2634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Base-level activation</a:t>
            </a:r>
          </a:p>
          <a:p>
            <a:r>
              <a:rPr lang="en-US" altLang="en-US"/>
              <a:t>(Higher if used recently)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386AD6BB-92C5-4033-B73C-1E257FFC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400" y="1828801"/>
            <a:ext cx="25699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Attentional weighting of</a:t>
            </a:r>
          </a:p>
          <a:p>
            <a:r>
              <a:rPr lang="en-US" altLang="en-US"/>
              <a:t>Element j of Chunk i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4B2CD89E-352C-462D-8BB9-808115FA6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648201"/>
            <a:ext cx="25314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Strength of association</a:t>
            </a:r>
          </a:p>
          <a:p>
            <a:r>
              <a:rPr lang="en-US" altLang="en-US"/>
              <a:t>of Element j to Chunk i</a:t>
            </a:r>
          </a:p>
        </p:txBody>
      </p:sp>
      <p:grpSp>
        <p:nvGrpSpPr>
          <p:cNvPr id="39946" name="Group 10">
            <a:extLst>
              <a:ext uri="{FF2B5EF4-FFF2-40B4-BE49-F238E27FC236}">
                <a16:creationId xmlns:a16="http://schemas.microsoft.com/office/drawing/2014/main" id="{62C5D473-C6D0-4C16-967C-120F7F681EF4}"/>
              </a:ext>
            </a:extLst>
          </p:cNvPr>
          <p:cNvGrpSpPr>
            <a:grpSpLocks/>
          </p:cNvGrpSpPr>
          <p:nvPr/>
        </p:nvGrpSpPr>
        <p:grpSpPr bwMode="auto">
          <a:xfrm>
            <a:off x="4495801" y="3124200"/>
            <a:ext cx="2954338" cy="749300"/>
            <a:chOff x="2726" y="220"/>
            <a:chExt cx="1861" cy="472"/>
          </a:xfrm>
        </p:grpSpPr>
        <p:sp>
          <p:nvSpPr>
            <p:cNvPr id="39940" name="Text Box 4">
              <a:extLst>
                <a:ext uri="{FF2B5EF4-FFF2-40B4-BE49-F238E27FC236}">
                  <a16:creationId xmlns:a16="http://schemas.microsoft.com/office/drawing/2014/main" id="{FEA2FDC5-D4C3-440B-85BC-B83530BE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480"/>
              <a:ext cx="1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j</a:t>
              </a:r>
              <a:endParaRPr lang="en-US" altLang="en-US"/>
            </a:p>
          </p:txBody>
        </p:sp>
        <p:sp>
          <p:nvSpPr>
            <p:cNvPr id="39945" name="Text Box 9">
              <a:extLst>
                <a:ext uri="{FF2B5EF4-FFF2-40B4-BE49-F238E27FC236}">
                  <a16:creationId xmlns:a16="http://schemas.microsoft.com/office/drawing/2014/main" id="{4783B413-DB9A-406C-AEE8-9D71D971C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" y="220"/>
              <a:ext cx="186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A</a:t>
              </a:r>
              <a:r>
                <a:rPr lang="en-US" altLang="en-US" sz="3200" baseline="-25000"/>
                <a:t>i </a:t>
              </a:r>
              <a:r>
                <a:rPr lang="en-US" altLang="en-US" sz="3200"/>
                <a:t>= B</a:t>
              </a:r>
              <a:r>
                <a:rPr lang="en-US" altLang="en-US" sz="3200" baseline="-25000"/>
                <a:t>i</a:t>
              </a:r>
              <a:r>
                <a:rPr lang="en-US" altLang="en-US" sz="3200"/>
                <a:t> + </a:t>
              </a:r>
              <a:r>
                <a:rPr lang="en-US" altLang="en-US" sz="3200">
                  <a:sym typeface="Symbol" panose="05050102010706020507" pitchFamily="18" charset="2"/>
                </a:rPr>
                <a:t> W</a:t>
              </a:r>
              <a:r>
                <a:rPr lang="en-US" altLang="en-US" sz="3200" baseline="-25000">
                  <a:sym typeface="Symbol" panose="05050102010706020507" pitchFamily="18" charset="2"/>
                </a:rPr>
                <a:t>j</a:t>
              </a:r>
              <a:r>
                <a:rPr lang="en-US" altLang="en-US" sz="3200">
                  <a:sym typeface="Symbol" panose="05050102010706020507" pitchFamily="18" charset="2"/>
                </a:rPr>
                <a:t>S</a:t>
              </a:r>
              <a:r>
                <a:rPr lang="en-US" altLang="en-US" sz="3200" baseline="-25000">
                  <a:sym typeface="Symbol" panose="05050102010706020507" pitchFamily="18" charset="2"/>
                </a:rPr>
                <a:t>ji</a:t>
              </a:r>
            </a:p>
          </p:txBody>
        </p:sp>
      </p:grpSp>
      <p:sp>
        <p:nvSpPr>
          <p:cNvPr id="39947" name="Line 11">
            <a:extLst>
              <a:ext uri="{FF2B5EF4-FFF2-40B4-BE49-F238E27FC236}">
                <a16:creationId xmlns:a16="http://schemas.microsoft.com/office/drawing/2014/main" id="{1D0001EB-B09D-406B-8251-7D81F2F6E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590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Line 12">
            <a:extLst>
              <a:ext uri="{FF2B5EF4-FFF2-40B4-BE49-F238E27FC236}">
                <a16:creationId xmlns:a16="http://schemas.microsoft.com/office/drawing/2014/main" id="{131AC6E5-33FC-4F7E-8306-B76EACA03A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7338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3">
            <a:extLst>
              <a:ext uri="{FF2B5EF4-FFF2-40B4-BE49-F238E27FC236}">
                <a16:creationId xmlns:a16="http://schemas.microsoft.com/office/drawing/2014/main" id="{12F9F46D-3146-4383-B28A-5CE8B95307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2362200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Line 14">
            <a:extLst>
              <a:ext uri="{FF2B5EF4-FFF2-40B4-BE49-F238E27FC236}">
                <a16:creationId xmlns:a16="http://schemas.microsoft.com/office/drawing/2014/main" id="{9D1E0166-8746-44E5-B0E1-3A0CFCE8E0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9000" y="3810000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B184B80-C73D-4E9A-9693-65DBBDCE8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Chunk Activation</a:t>
            </a:r>
          </a:p>
        </p:txBody>
      </p:sp>
      <p:sp>
        <p:nvSpPr>
          <p:cNvPr id="40964" name="Oval 4">
            <a:extLst>
              <a:ext uri="{FF2B5EF4-FFF2-40B4-BE49-F238E27FC236}">
                <a16:creationId xmlns:a16="http://schemas.microsoft.com/office/drawing/2014/main" id="{DC98A748-686B-4394-A1D7-D837D10BA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438400"/>
            <a:ext cx="29718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en-US"/>
              <a:t>Addition-Fact</a:t>
            </a:r>
          </a:p>
        </p:txBody>
      </p:sp>
      <p:sp>
        <p:nvSpPr>
          <p:cNvPr id="40966" name="Text Box 6">
            <a:extLst>
              <a:ext uri="{FF2B5EF4-FFF2-40B4-BE49-F238E27FC236}">
                <a16:creationId xmlns:a16="http://schemas.microsoft.com/office/drawing/2014/main" id="{37631987-7201-4707-B041-12F92D2A2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6" y="2628900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Eight</a:t>
            </a:r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50755C48-6455-441D-A5B6-DDB98630C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6" y="4572000"/>
            <a:ext cx="9156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Twelve</a:t>
            </a:r>
          </a:p>
        </p:txBody>
      </p:sp>
      <p:sp>
        <p:nvSpPr>
          <p:cNvPr id="40968" name="Text Box 8">
            <a:extLst>
              <a:ext uri="{FF2B5EF4-FFF2-40B4-BE49-F238E27FC236}">
                <a16:creationId xmlns:a16="http://schemas.microsoft.com/office/drawing/2014/main" id="{92D971CC-E157-468B-A38E-614C538E4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2628900"/>
            <a:ext cx="659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Four</a:t>
            </a:r>
          </a:p>
        </p:txBody>
      </p:sp>
      <p:sp>
        <p:nvSpPr>
          <p:cNvPr id="40969" name="Line 9">
            <a:extLst>
              <a:ext uri="{FF2B5EF4-FFF2-40B4-BE49-F238E27FC236}">
                <a16:creationId xmlns:a16="http://schemas.microsoft.com/office/drawing/2014/main" id="{3882DF09-D70A-4354-9E4A-31F61DB055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6200" y="28575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0">
            <a:extLst>
              <a:ext uri="{FF2B5EF4-FFF2-40B4-BE49-F238E27FC236}">
                <a16:creationId xmlns:a16="http://schemas.microsoft.com/office/drawing/2014/main" id="{14DE38B2-819F-4683-949C-6E8517455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575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1">
            <a:extLst>
              <a:ext uri="{FF2B5EF4-FFF2-40B4-BE49-F238E27FC236}">
                <a16:creationId xmlns:a16="http://schemas.microsoft.com/office/drawing/2014/main" id="{CA7D224B-C0EE-42C9-A4AB-A02890C01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3429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2">
            <a:extLst>
              <a:ext uri="{FF2B5EF4-FFF2-40B4-BE49-F238E27FC236}">
                <a16:creationId xmlns:a16="http://schemas.microsoft.com/office/drawing/2014/main" id="{9170A439-7FFA-4D0E-93BA-4C8B43F9F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401888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addend1</a:t>
            </a: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5ADA941E-0789-454B-B612-CC4EF73CD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438400"/>
            <a:ext cx="11464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addend 2</a:t>
            </a:r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4D385FCA-A814-4CEC-80F0-7942816CB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3849688"/>
            <a:ext cx="659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Sum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4AEAC11A-3321-4BB7-8F07-539014362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810000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</a:t>
            </a:r>
            <a:r>
              <a:rPr lang="en-US" altLang="en-US" baseline="-25000"/>
              <a:t>ji</a:t>
            </a:r>
            <a:endParaRPr lang="en-US" altLang="en-US"/>
          </a:p>
        </p:txBody>
      </p:sp>
      <p:sp>
        <p:nvSpPr>
          <p:cNvPr id="40976" name="Text Box 16">
            <a:extLst>
              <a:ext uri="{FF2B5EF4-FFF2-40B4-BE49-F238E27FC236}">
                <a16:creationId xmlns:a16="http://schemas.microsoft.com/office/drawing/2014/main" id="{5894BC6B-0004-466E-AACC-10411F0B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895600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</a:t>
            </a:r>
            <a:r>
              <a:rPr lang="en-US" altLang="en-US" baseline="-25000"/>
              <a:t>ji</a:t>
            </a:r>
            <a:endParaRPr lang="en-US" altLang="en-US"/>
          </a:p>
        </p:txBody>
      </p:sp>
      <p:sp>
        <p:nvSpPr>
          <p:cNvPr id="40977" name="Text Box 17">
            <a:extLst>
              <a:ext uri="{FF2B5EF4-FFF2-40B4-BE49-F238E27FC236}">
                <a16:creationId xmlns:a16="http://schemas.microsoft.com/office/drawing/2014/main" id="{64FC5142-05C1-40AB-92BE-8F0057F2C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971800"/>
            <a:ext cx="4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</a:t>
            </a:r>
            <a:r>
              <a:rPr lang="en-US" altLang="en-US" baseline="-25000"/>
              <a:t>ji</a:t>
            </a:r>
            <a:endParaRPr lang="en-US" altLang="en-US"/>
          </a:p>
        </p:txBody>
      </p:sp>
      <p:sp>
        <p:nvSpPr>
          <p:cNvPr id="40978" name="Text Box 18">
            <a:extLst>
              <a:ext uri="{FF2B5EF4-FFF2-40B4-BE49-F238E27FC236}">
                <a16:creationId xmlns:a16="http://schemas.microsoft.com/office/drawing/2014/main" id="{5696337E-F078-4580-975C-9AFEDA3C8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0"/>
            <a:ext cx="436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</a:t>
            </a:r>
            <a:r>
              <a:rPr lang="en-US" altLang="en-US" baseline="-25000"/>
              <a:t>j</a:t>
            </a:r>
            <a:endParaRPr lang="en-US" altLang="en-US"/>
          </a:p>
        </p:txBody>
      </p:sp>
      <p:sp>
        <p:nvSpPr>
          <p:cNvPr id="40979" name="Text Box 19">
            <a:extLst>
              <a:ext uri="{FF2B5EF4-FFF2-40B4-BE49-F238E27FC236}">
                <a16:creationId xmlns:a16="http://schemas.microsoft.com/office/drawing/2014/main" id="{0643CE26-B6AE-4311-904D-C0EA3EE94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3048000"/>
            <a:ext cx="436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</a:t>
            </a:r>
            <a:r>
              <a:rPr lang="en-US" altLang="en-US" baseline="-25000"/>
              <a:t>j</a:t>
            </a:r>
            <a:endParaRPr lang="en-US" altLang="en-US"/>
          </a:p>
        </p:txBody>
      </p:sp>
      <p:sp>
        <p:nvSpPr>
          <p:cNvPr id="40980" name="Text Box 20">
            <a:extLst>
              <a:ext uri="{FF2B5EF4-FFF2-40B4-BE49-F238E27FC236}">
                <a16:creationId xmlns:a16="http://schemas.microsoft.com/office/drawing/2014/main" id="{2A0B89FC-93D9-48C7-9B80-E5EE9FF11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133600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</a:t>
            </a:r>
            <a:r>
              <a:rPr lang="en-US" altLang="en-US" baseline="-25000"/>
              <a:t>i</a:t>
            </a:r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6BD8448-A625-4172-B183-A958DE8C0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Chunk Activation</a:t>
            </a:r>
          </a:p>
        </p:txBody>
      </p:sp>
      <p:grpSp>
        <p:nvGrpSpPr>
          <p:cNvPr id="45076" name="Group 20">
            <a:extLst>
              <a:ext uri="{FF2B5EF4-FFF2-40B4-BE49-F238E27FC236}">
                <a16:creationId xmlns:a16="http://schemas.microsoft.com/office/drawing/2014/main" id="{138AA2CF-AFC3-432B-B7BE-A3E2339632A6}"/>
              </a:ext>
            </a:extLst>
          </p:cNvPr>
          <p:cNvGrpSpPr>
            <a:grpSpLocks/>
          </p:cNvGrpSpPr>
          <p:nvPr/>
        </p:nvGrpSpPr>
        <p:grpSpPr bwMode="auto">
          <a:xfrm>
            <a:off x="3048001" y="1752601"/>
            <a:ext cx="5770563" cy="2149475"/>
            <a:chOff x="326" y="1410"/>
            <a:chExt cx="4888" cy="1821"/>
          </a:xfrm>
        </p:grpSpPr>
        <p:sp>
          <p:nvSpPr>
            <p:cNvPr id="45059" name="Oval 3">
              <a:extLst>
                <a:ext uri="{FF2B5EF4-FFF2-40B4-BE49-F238E27FC236}">
                  <a16:creationId xmlns:a16="http://schemas.microsoft.com/office/drawing/2014/main" id="{A173200F-CC1D-43FC-AA54-91D12FEA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536"/>
              <a:ext cx="1872" cy="52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en-US" sz="1600"/>
                <a:t>Addition-Fact</a:t>
              </a:r>
            </a:p>
          </p:txBody>
        </p:sp>
        <p:sp>
          <p:nvSpPr>
            <p:cNvPr id="45060" name="Text Box 4">
              <a:extLst>
                <a:ext uri="{FF2B5EF4-FFF2-40B4-BE49-F238E27FC236}">
                  <a16:creationId xmlns:a16="http://schemas.microsoft.com/office/drawing/2014/main" id="{05A7F7B7-925E-4BC1-A508-B5B3E8D58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1722"/>
              <a:ext cx="549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Eight</a:t>
              </a:r>
            </a:p>
          </p:txBody>
        </p:sp>
        <p:sp>
          <p:nvSpPr>
            <p:cNvPr id="45061" name="Text Box 5">
              <a:extLst>
                <a:ext uri="{FF2B5EF4-FFF2-40B4-BE49-F238E27FC236}">
                  <a16:creationId xmlns:a16="http://schemas.microsoft.com/office/drawing/2014/main" id="{01198228-D75B-49FA-A16C-1A2CA2291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" y="2946"/>
              <a:ext cx="70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Twelve</a:t>
              </a:r>
            </a:p>
          </p:txBody>
        </p:sp>
        <p:sp>
          <p:nvSpPr>
            <p:cNvPr id="45062" name="Text Box 6">
              <a:extLst>
                <a:ext uri="{FF2B5EF4-FFF2-40B4-BE49-F238E27FC236}">
                  <a16:creationId xmlns:a16="http://schemas.microsoft.com/office/drawing/2014/main" id="{882D80B9-31C7-49C6-8356-197ACBB33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722"/>
              <a:ext cx="51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Four</a:t>
              </a:r>
            </a:p>
          </p:txBody>
        </p:sp>
        <p:sp>
          <p:nvSpPr>
            <p:cNvPr id="45063" name="Line 7">
              <a:extLst>
                <a:ext uri="{FF2B5EF4-FFF2-40B4-BE49-F238E27FC236}">
                  <a16:creationId xmlns:a16="http://schemas.microsoft.com/office/drawing/2014/main" id="{5803FDCE-E2D4-4861-9ACE-930F64817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180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4" name="Line 8">
              <a:extLst>
                <a:ext uri="{FF2B5EF4-FFF2-40B4-BE49-F238E27FC236}">
                  <a16:creationId xmlns:a16="http://schemas.microsoft.com/office/drawing/2014/main" id="{2CD32ECE-8F5A-4469-AF17-E6964A8DB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80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Line 9">
              <a:extLst>
                <a:ext uri="{FF2B5EF4-FFF2-40B4-BE49-F238E27FC236}">
                  <a16:creationId xmlns:a16="http://schemas.microsoft.com/office/drawing/2014/main" id="{10A4D100-26A0-416C-BDA5-C49D9ABA56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1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Text Box 10">
              <a:extLst>
                <a:ext uri="{FF2B5EF4-FFF2-40B4-BE49-F238E27FC236}">
                  <a16:creationId xmlns:a16="http://schemas.microsoft.com/office/drawing/2014/main" id="{D195CC04-F2F4-42E6-AFFD-4C9618D26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580"/>
              <a:ext cx="82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addend1</a:t>
              </a:r>
            </a:p>
          </p:txBody>
        </p:sp>
        <p:sp>
          <p:nvSpPr>
            <p:cNvPr id="45067" name="Text Box 11">
              <a:extLst>
                <a:ext uri="{FF2B5EF4-FFF2-40B4-BE49-F238E27FC236}">
                  <a16:creationId xmlns:a16="http://schemas.microsoft.com/office/drawing/2014/main" id="{C99F8221-B924-4CD8-B142-2ED60C175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602"/>
              <a:ext cx="87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addend 2</a:t>
              </a:r>
            </a:p>
          </p:txBody>
        </p:sp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F380A251-08C2-40D4-B23F-D8F0CD277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491"/>
              <a:ext cx="51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Sum</a:t>
              </a:r>
            </a:p>
          </p:txBody>
        </p:sp>
        <p:sp>
          <p:nvSpPr>
            <p:cNvPr id="45069" name="Text Box 13">
              <a:extLst>
                <a:ext uri="{FF2B5EF4-FFF2-40B4-BE49-F238E27FC236}">
                  <a16:creationId xmlns:a16="http://schemas.microsoft.com/office/drawing/2014/main" id="{470B35E9-6BEA-4289-8DBB-179775612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466"/>
              <a:ext cx="32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S</a:t>
              </a:r>
              <a:r>
                <a:rPr lang="en-US" altLang="en-US" sz="1600" baseline="-25000"/>
                <a:t>ji</a:t>
              </a:r>
              <a:endParaRPr lang="en-US" altLang="en-US" sz="1600"/>
            </a:p>
          </p:txBody>
        </p:sp>
        <p:sp>
          <p:nvSpPr>
            <p:cNvPr id="45070" name="Text Box 14">
              <a:extLst>
                <a:ext uri="{FF2B5EF4-FFF2-40B4-BE49-F238E27FC236}">
                  <a16:creationId xmlns:a16="http://schemas.microsoft.com/office/drawing/2014/main" id="{9853685C-A699-4C20-B4B8-84D816F43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890"/>
              <a:ext cx="32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S</a:t>
              </a:r>
              <a:r>
                <a:rPr lang="en-US" altLang="en-US" sz="1600" baseline="-25000"/>
                <a:t>ji</a:t>
              </a:r>
              <a:endParaRPr lang="en-US" altLang="en-US" sz="1600"/>
            </a:p>
          </p:txBody>
        </p:sp>
        <p:sp>
          <p:nvSpPr>
            <p:cNvPr id="45071" name="Text Box 15">
              <a:extLst>
                <a:ext uri="{FF2B5EF4-FFF2-40B4-BE49-F238E27FC236}">
                  <a16:creationId xmlns:a16="http://schemas.microsoft.com/office/drawing/2014/main" id="{B6A41617-C16D-4333-BD46-AF0D040A1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939"/>
              <a:ext cx="322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S</a:t>
              </a:r>
              <a:r>
                <a:rPr lang="en-US" altLang="en-US" sz="1600" baseline="-25000"/>
                <a:t>ji</a:t>
              </a:r>
              <a:endParaRPr lang="en-US" altLang="en-US" sz="1600"/>
            </a:p>
          </p:txBody>
        </p:sp>
        <p:sp>
          <p:nvSpPr>
            <p:cNvPr id="45072" name="Text Box 16">
              <a:extLst>
                <a:ext uri="{FF2B5EF4-FFF2-40B4-BE49-F238E27FC236}">
                  <a16:creationId xmlns:a16="http://schemas.microsoft.com/office/drawing/2014/main" id="{04D94B45-474B-4D45-822F-6A0B71358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86"/>
              <a:ext cx="344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W</a:t>
              </a:r>
              <a:r>
                <a:rPr lang="en-US" altLang="en-US" sz="1600" baseline="-25000"/>
                <a:t>j</a:t>
              </a:r>
              <a:endParaRPr lang="en-US" altLang="en-US" sz="1600"/>
            </a:p>
          </p:txBody>
        </p:sp>
        <p:sp>
          <p:nvSpPr>
            <p:cNvPr id="45073" name="Text Box 17">
              <a:extLst>
                <a:ext uri="{FF2B5EF4-FFF2-40B4-BE49-F238E27FC236}">
                  <a16:creationId xmlns:a16="http://schemas.microsoft.com/office/drawing/2014/main" id="{0A061DC5-E21F-4900-8DD2-D55CE8AF1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986"/>
              <a:ext cx="344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W</a:t>
              </a:r>
              <a:r>
                <a:rPr lang="en-US" altLang="en-US" sz="1600" baseline="-25000"/>
                <a:t>j</a:t>
              </a:r>
              <a:endParaRPr lang="en-US" altLang="en-US" sz="1600"/>
            </a:p>
          </p:txBody>
        </p:sp>
        <p:sp>
          <p:nvSpPr>
            <p:cNvPr id="45074" name="Text Box 18">
              <a:extLst>
                <a:ext uri="{FF2B5EF4-FFF2-40B4-BE49-F238E27FC236}">
                  <a16:creationId xmlns:a16="http://schemas.microsoft.com/office/drawing/2014/main" id="{8F938456-AB16-4BCB-8BED-225A3C05E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410"/>
              <a:ext cx="297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/>
                <a:t>B</a:t>
              </a:r>
              <a:r>
                <a:rPr lang="en-US" altLang="en-US" sz="1600" baseline="-25000"/>
                <a:t>i</a:t>
              </a:r>
              <a:endParaRPr lang="en-US" altLang="en-US" sz="1600"/>
            </a:p>
          </p:txBody>
        </p:sp>
      </p:grpSp>
      <p:sp>
        <p:nvSpPr>
          <p:cNvPr id="45075" name="Text Box 19">
            <a:extLst>
              <a:ext uri="{FF2B5EF4-FFF2-40B4-BE49-F238E27FC236}">
                <a16:creationId xmlns:a16="http://schemas.microsoft.com/office/drawing/2014/main" id="{F9DBC48F-6F4E-4743-8496-4FCEDF2D8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6" y="3886200"/>
            <a:ext cx="631775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</a:t>
            </a:r>
            <a:r>
              <a:rPr lang="en-US" altLang="en-US" baseline="-25000"/>
              <a:t>j</a:t>
            </a:r>
            <a:r>
              <a:rPr lang="en-US" altLang="en-US"/>
              <a:t> decreases with the number of elements associated with</a:t>
            </a:r>
          </a:p>
          <a:p>
            <a:r>
              <a:rPr lang="en-US" altLang="en-US"/>
              <a:t>Chunk i.</a:t>
            </a:r>
          </a:p>
          <a:p>
            <a:endParaRPr lang="en-US" altLang="en-US"/>
          </a:p>
          <a:p>
            <a:r>
              <a:rPr lang="en-US" altLang="en-US"/>
              <a:t>S</a:t>
            </a:r>
            <a:r>
              <a:rPr lang="en-US" altLang="en-US" baseline="-25000"/>
              <a:t>ji</a:t>
            </a:r>
            <a:r>
              <a:rPr lang="en-US" altLang="en-US"/>
              <a:t> decreases with the number of chunks associated with the</a:t>
            </a:r>
          </a:p>
          <a:p>
            <a:r>
              <a:rPr lang="en-US" altLang="en-US"/>
              <a:t>element.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BD2ED8C1-0E2D-47F2-B9E9-9327E4A9A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Probability of Retrieval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AC3AC63F-32F9-4DB5-ABFF-70E7CEE07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probability of retrieving a chunk is given by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		P</a:t>
            </a:r>
            <a:r>
              <a:rPr lang="en-US" altLang="en-US" baseline="-25000"/>
              <a:t>i</a:t>
            </a:r>
            <a:r>
              <a:rPr lang="en-US" altLang="en-US"/>
              <a:t> = 1 / (1 + exp(-(A</a:t>
            </a:r>
            <a:r>
              <a:rPr lang="en-US" altLang="en-US" baseline="-25000"/>
              <a:t>i</a:t>
            </a:r>
            <a:r>
              <a:rPr lang="en-US" altLang="en-US"/>
              <a:t> - </a:t>
            </a: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/>
              <a:t>)/s))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98E79D40-CC1D-4882-A251-D07E79C31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Retrieval Time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6AB9A3D-A8AD-4572-9CD0-07DFC9862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time to retrieve a chunk is given by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			     T</a:t>
            </a:r>
            <a:r>
              <a:rPr lang="en-US" altLang="en-US" baseline="-25000"/>
              <a:t>i </a:t>
            </a:r>
            <a:r>
              <a:rPr lang="en-US" altLang="en-US"/>
              <a:t>= F exp(-A</a:t>
            </a:r>
            <a:r>
              <a:rPr lang="en-US" altLang="en-US" baseline="-25000"/>
              <a:t>i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B0C4F1A-E9AA-4D9B-B6EA-52BFF1717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Subsymbolic Level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9732400-C209-4C24-A2E6-A4B071D9D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equations that make up the subsymbolic level are not static and change with experience.</a:t>
            </a:r>
          </a:p>
          <a:p>
            <a:r>
              <a:rPr lang="en-US" altLang="en-US"/>
              <a:t>The subsymbolic learning allows the system to adapt to the statistical structure of the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8B0EA4-723E-42E7-A20B-E50EABBA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477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“Visualization is really about external cognition, that is, how resources outside the mind can be used to boost the cognitive capabilities of the mind.”  - Stuart Card</a:t>
            </a:r>
          </a:p>
        </p:txBody>
      </p:sp>
    </p:spTree>
    <p:extLst>
      <p:ext uri="{BB962C8B-B14F-4D97-AF65-F5344CB8AC3E}">
        <p14:creationId xmlns:p14="http://schemas.microsoft.com/office/powerpoint/2010/main" val="1416618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EA78294-FA0C-4AEA-A220-D17BA0C6E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0"/>
            <a:ext cx="7772400" cy="1143000"/>
          </a:xfrm>
        </p:spPr>
        <p:txBody>
          <a:bodyPr/>
          <a:lstStyle/>
          <a:p>
            <a:r>
              <a:rPr lang="en-US" altLang="en-US" sz="3600"/>
              <a:t>ACT-R: The Oldest Core Principles</a:t>
            </a:r>
            <a:endParaRPr lang="en-US" altLang="en-US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EC9E8544-4592-4001-A454-8C06A097E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143001"/>
            <a:ext cx="85344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1. The Procedural-Declarative Distinction</a:t>
            </a:r>
          </a:p>
          <a:p>
            <a:pPr lvl="1"/>
            <a:r>
              <a:rPr lang="en-US" altLang="en-US" sz="2000"/>
              <a:t>a. The declarative component originated in Anderson &amp; Bower (1973) HAM network representation of memory.</a:t>
            </a:r>
          </a:p>
          <a:p>
            <a:pPr lvl="1"/>
            <a:r>
              <a:rPr lang="en-US" altLang="en-US" sz="2000"/>
              <a:t>b. The procedural component originated in Newell’s (1973) production system theory of cognitive control.</a:t>
            </a:r>
          </a:p>
          <a:p>
            <a:pPr lvl="1"/>
            <a:r>
              <a:rPr lang="en-US" altLang="en-US" sz="2000"/>
              <a:t>c. Both the procedural and declarative components have evolved far from these origins.</a:t>
            </a:r>
          </a:p>
          <a:p>
            <a:pPr>
              <a:buFont typeface="Arial" panose="020B0604020202020204" pitchFamily="34" charset="0"/>
              <a:buAutoNum type="arabicPeriod" startAt="2"/>
            </a:pPr>
            <a:r>
              <a:rPr lang="en-US" altLang="en-US" sz="2000"/>
              <a:t>The Symbolic-Subsymbolic Distinction</a:t>
            </a:r>
          </a:p>
          <a:p>
            <a:pPr lvl="1">
              <a:buFont typeface="Arial" panose="020B0604020202020204" pitchFamily="34" charset="0"/>
              <a:buAutoNum type="alphaLcPeriod"/>
            </a:pPr>
            <a:r>
              <a:rPr lang="en-US" altLang="en-US" sz="2000"/>
              <a:t>In addition to the symbolic level that represented knowledge there is a subsymbolic level that controls access to that knowledge.</a:t>
            </a:r>
          </a:p>
          <a:p>
            <a:pPr lvl="1">
              <a:buFont typeface="Arial" panose="020B0604020202020204" pitchFamily="34" charset="0"/>
              <a:buAutoNum type="alphaLcPeriod"/>
            </a:pPr>
            <a:r>
              <a:rPr lang="en-US" altLang="en-US" sz="2000"/>
              <a:t>The subsymbolic level was initially designed to reflect the 1970s &amp; 1980s ideas about neural processing.</a:t>
            </a:r>
          </a:p>
          <a:p>
            <a:pPr lvl="1">
              <a:buFont typeface="Arial" panose="020B0604020202020204" pitchFamily="34" charset="0"/>
              <a:buAutoNum type="alphaLcPeriod"/>
            </a:pPr>
            <a:r>
              <a:rPr lang="en-US" altLang="en-US" sz="2000"/>
              <a:t>Guided by rational analysis  the subsymbolic level was updated in 1993 to reflected the likelihood that the information was useful.  This was the birth of ACT-R.</a:t>
            </a:r>
          </a:p>
          <a:p>
            <a:pPr>
              <a:buFont typeface="Arial" panose="020B0604020202020204" pitchFamily="34" charset="0"/>
              <a:buAutoNum type="arabicPeriod" startAt="2"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70BE090F-1A58-4FEA-BEFA-650044094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762001"/>
            <a:ext cx="29718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en-US">
                <a:latin typeface="Trebuchet MS" panose="020B0603020202020204" pitchFamily="34" charset="0"/>
                <a:ea typeface="Osaka" pitchFamily="-80" charset="-128"/>
              </a:rPr>
              <a:t>Modules are high capacity, parallel, and asynchronous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451223C-F4AA-41AC-AA89-16F11DCDB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0"/>
            <a:ext cx="7772400" cy="1143000"/>
          </a:xfrm>
        </p:spPr>
        <p:txBody>
          <a:bodyPr/>
          <a:lstStyle/>
          <a:p>
            <a:r>
              <a:rPr lang="en-US" altLang="en-US" sz="3600">
                <a:latin typeface="Helvetica" panose="020B0604020202020204" pitchFamily="34" charset="0"/>
              </a:rPr>
              <a:t>Modules in ACT-R 6.0</a:t>
            </a:r>
            <a:endParaRPr lang="en-US" altLang="en-US">
              <a:latin typeface="Helvetica" panose="020B0604020202020204" pitchFamily="34" charset="0"/>
            </a:endParaRPr>
          </a:p>
        </p:txBody>
      </p:sp>
      <p:grpSp>
        <p:nvGrpSpPr>
          <p:cNvPr id="31748" name="Group 4">
            <a:extLst>
              <a:ext uri="{FF2B5EF4-FFF2-40B4-BE49-F238E27FC236}">
                <a16:creationId xmlns:a16="http://schemas.microsoft.com/office/drawing/2014/main" id="{E21D5AAA-FBE4-475D-A80F-01F6231E7EB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1"/>
            <a:ext cx="4419600" cy="1673225"/>
            <a:chOff x="96" y="2640"/>
            <a:chExt cx="2784" cy="1054"/>
          </a:xfrm>
        </p:grpSpPr>
        <p:sp>
          <p:nvSpPr>
            <p:cNvPr id="31749" name="Text Box 5">
              <a:extLst>
                <a:ext uri="{FF2B5EF4-FFF2-40B4-BE49-F238E27FC236}">
                  <a16:creationId xmlns:a16="http://schemas.microsoft.com/office/drawing/2014/main" id="{EDEA0F5F-914F-4F44-A7E7-B3E5053E0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112"/>
              <a:ext cx="2160" cy="5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Production system that contains rules that recognize patterns and react</a:t>
              </a:r>
            </a:p>
          </p:txBody>
        </p:sp>
        <p:sp>
          <p:nvSpPr>
            <p:cNvPr id="31750" name="Line 6">
              <a:extLst>
                <a:ext uri="{FF2B5EF4-FFF2-40B4-BE49-F238E27FC236}">
                  <a16:creationId xmlns:a16="http://schemas.microsoft.com/office/drawing/2014/main" id="{60DABC43-B0A2-4166-81DF-BB159F1906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640"/>
              <a:ext cx="960" cy="7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51" name="Group 7">
            <a:extLst>
              <a:ext uri="{FF2B5EF4-FFF2-40B4-BE49-F238E27FC236}">
                <a16:creationId xmlns:a16="http://schemas.microsoft.com/office/drawing/2014/main" id="{C1985F3B-406B-4F2A-8E89-5B5D36FCF543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905000"/>
            <a:ext cx="7239000" cy="3962400"/>
            <a:chOff x="0" y="1200"/>
            <a:chExt cx="4560" cy="2496"/>
          </a:xfrm>
        </p:grpSpPr>
        <p:grpSp>
          <p:nvGrpSpPr>
            <p:cNvPr id="31752" name="Group 8">
              <a:extLst>
                <a:ext uri="{FF2B5EF4-FFF2-40B4-BE49-F238E27FC236}">
                  <a16:creationId xmlns:a16="http://schemas.microsoft.com/office/drawing/2014/main" id="{B6CCD4E4-1E94-4E41-B0E2-B3F216FC0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200"/>
              <a:ext cx="2496" cy="2496"/>
              <a:chOff x="2064" y="1200"/>
              <a:chExt cx="2496" cy="2496"/>
            </a:xfrm>
          </p:grpSpPr>
          <p:sp>
            <p:nvSpPr>
              <p:cNvPr id="31753" name="Oval 9">
                <a:extLst>
                  <a:ext uri="{FF2B5EF4-FFF2-40B4-BE49-F238E27FC236}">
                    <a16:creationId xmlns:a16="http://schemas.microsoft.com/office/drawing/2014/main" id="{546392FF-54A8-4FC3-B698-3F527BF8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4" name="Oval 10">
                <a:extLst>
                  <a:ext uri="{FF2B5EF4-FFF2-40B4-BE49-F238E27FC236}">
                    <a16:creationId xmlns:a16="http://schemas.microsoft.com/office/drawing/2014/main" id="{BD196769-F83B-47CB-B984-8919D9C3F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1200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5" name="Oval 11">
                <a:extLst>
                  <a:ext uri="{FF2B5EF4-FFF2-40B4-BE49-F238E27FC236}">
                    <a16:creationId xmlns:a16="http://schemas.microsoft.com/office/drawing/2014/main" id="{C30FA275-E733-4B35-B3DD-9668DE109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76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6" name="Oval 12">
                <a:extLst>
                  <a:ext uri="{FF2B5EF4-FFF2-40B4-BE49-F238E27FC236}">
                    <a16:creationId xmlns:a16="http://schemas.microsoft.com/office/drawing/2014/main" id="{6A8245C8-65D4-406A-832A-1CB46A58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88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7" name="Oval 13">
                <a:extLst>
                  <a:ext uri="{FF2B5EF4-FFF2-40B4-BE49-F238E27FC236}">
                    <a16:creationId xmlns:a16="http://schemas.microsoft.com/office/drawing/2014/main" id="{08EC73CC-F192-4E90-B166-EAEB1E70B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456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8" name="Oval 14">
                <a:extLst>
                  <a:ext uri="{FF2B5EF4-FFF2-40B4-BE49-F238E27FC236}">
                    <a16:creationId xmlns:a16="http://schemas.microsoft.com/office/drawing/2014/main" id="{9AADEBD4-BC81-432A-A52C-18AA62A27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408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9" name="Oval 15">
                <a:extLst>
                  <a:ext uri="{FF2B5EF4-FFF2-40B4-BE49-F238E27FC236}">
                    <a16:creationId xmlns:a16="http://schemas.microsoft.com/office/drawing/2014/main" id="{5395053A-4654-4469-8B92-9E74B49C2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688"/>
                <a:ext cx="240" cy="2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760" name="Text Box 16">
              <a:extLst>
                <a:ext uri="{FF2B5EF4-FFF2-40B4-BE49-F238E27FC236}">
                  <a16:creationId xmlns:a16="http://schemas.microsoft.com/office/drawing/2014/main" id="{61002182-72ED-4F6A-A45A-EAC150995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872"/>
              <a:ext cx="2496" cy="5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Buffers provide narrow paths of communication -- only hold a chunk in ACT-R terms.</a:t>
              </a:r>
            </a:p>
          </p:txBody>
        </p:sp>
        <p:sp>
          <p:nvSpPr>
            <p:cNvPr id="31761" name="Line 17">
              <a:extLst>
                <a:ext uri="{FF2B5EF4-FFF2-40B4-BE49-F238E27FC236}">
                  <a16:creationId xmlns:a16="http://schemas.microsoft.com/office/drawing/2014/main" id="{4907200C-476E-4F76-875C-22335A478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1296"/>
              <a:ext cx="816" cy="11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2" name="Line 18">
              <a:extLst>
                <a:ext uri="{FF2B5EF4-FFF2-40B4-BE49-F238E27FC236}">
                  <a16:creationId xmlns:a16="http://schemas.microsoft.com/office/drawing/2014/main" id="{2549992D-587F-4224-B6D9-32672A14A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00"/>
              <a:ext cx="240" cy="10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63" name="Group 19">
            <a:extLst>
              <a:ext uri="{FF2B5EF4-FFF2-40B4-BE49-F238E27FC236}">
                <a16:creationId xmlns:a16="http://schemas.microsoft.com/office/drawing/2014/main" id="{E04824A9-45A2-4FD9-B937-CEEFB027437F}"/>
              </a:ext>
            </a:extLst>
          </p:cNvPr>
          <p:cNvGrpSpPr>
            <a:grpSpLocks/>
          </p:cNvGrpSpPr>
          <p:nvPr/>
        </p:nvGrpSpPr>
        <p:grpSpPr bwMode="auto">
          <a:xfrm>
            <a:off x="3581401" y="1219200"/>
            <a:ext cx="6397625" cy="5219700"/>
            <a:chOff x="864" y="192"/>
            <a:chExt cx="4030" cy="3648"/>
          </a:xfrm>
        </p:grpSpPr>
        <p:sp>
          <p:nvSpPr>
            <p:cNvPr id="31764" name="Rectangle 20">
              <a:extLst>
                <a:ext uri="{FF2B5EF4-FFF2-40B4-BE49-F238E27FC236}">
                  <a16:creationId xmlns:a16="http://schemas.microsoft.com/office/drawing/2014/main" id="{7F737CB9-42B2-40FC-A46D-8E268E50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312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Manual</a:t>
              </a:r>
            </a:p>
          </p:txBody>
        </p:sp>
        <p:sp>
          <p:nvSpPr>
            <p:cNvPr id="31765" name="Rectangle 21">
              <a:extLst>
                <a:ext uri="{FF2B5EF4-FFF2-40B4-BE49-F238E27FC236}">
                  <a16:creationId xmlns:a16="http://schemas.microsoft.com/office/drawing/2014/main" id="{88EC1E72-12A9-45A5-B759-0A5BAA6E0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310"/>
              <a:ext cx="864" cy="528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Vocal</a:t>
              </a:r>
            </a:p>
          </p:txBody>
        </p:sp>
        <p:sp>
          <p:nvSpPr>
            <p:cNvPr id="31766" name="Rectangle 22">
              <a:extLst>
                <a:ext uri="{FF2B5EF4-FFF2-40B4-BE49-F238E27FC236}">
                  <a16:creationId xmlns:a16="http://schemas.microsoft.com/office/drawing/2014/main" id="{4F48531D-D03F-4ED0-9E2A-1B4178D53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208"/>
              <a:ext cx="864" cy="52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Visual</a:t>
              </a:r>
            </a:p>
          </p:txBody>
        </p:sp>
        <p:sp>
          <p:nvSpPr>
            <p:cNvPr id="31767" name="Rectangle 23">
              <a:extLst>
                <a:ext uri="{FF2B5EF4-FFF2-40B4-BE49-F238E27FC236}">
                  <a16:creationId xmlns:a16="http://schemas.microsoft.com/office/drawing/2014/main" id="{BEC0758C-8834-4734-9170-98DD4F050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205"/>
              <a:ext cx="864" cy="52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Aural</a:t>
              </a:r>
            </a:p>
          </p:txBody>
        </p:sp>
        <p:sp>
          <p:nvSpPr>
            <p:cNvPr id="31768" name="Rectangle 24">
              <a:extLst>
                <a:ext uri="{FF2B5EF4-FFF2-40B4-BE49-F238E27FC236}">
                  <a16:creationId xmlns:a16="http://schemas.microsoft.com/office/drawing/2014/main" id="{9EFF4FDF-2DAB-4E47-AC18-A8F6117F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12"/>
              <a:ext cx="864" cy="52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Imaginal</a:t>
              </a:r>
            </a:p>
          </p:txBody>
        </p:sp>
        <p:sp>
          <p:nvSpPr>
            <p:cNvPr id="31769" name="Rectangle 25">
              <a:extLst>
                <a:ext uri="{FF2B5EF4-FFF2-40B4-BE49-F238E27FC236}">
                  <a16:creationId xmlns:a16="http://schemas.microsoft.com/office/drawing/2014/main" id="{A51AB78E-AB9F-4BC0-A361-6969B0390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12"/>
              <a:ext cx="864" cy="52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Declarative</a:t>
              </a:r>
            </a:p>
          </p:txBody>
        </p:sp>
        <p:sp>
          <p:nvSpPr>
            <p:cNvPr id="31770" name="Rectangle 26">
              <a:extLst>
                <a:ext uri="{FF2B5EF4-FFF2-40B4-BE49-F238E27FC236}">
                  <a16:creationId xmlns:a16="http://schemas.microsoft.com/office/drawing/2014/main" id="{72A4C431-65CD-4E93-8866-BE92C5575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92"/>
              <a:ext cx="864" cy="52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Goal</a:t>
              </a:r>
            </a:p>
          </p:txBody>
        </p:sp>
        <p:sp>
          <p:nvSpPr>
            <p:cNvPr id="31771" name="Rectangle 27">
              <a:extLst>
                <a:ext uri="{FF2B5EF4-FFF2-40B4-BE49-F238E27FC236}">
                  <a16:creationId xmlns:a16="http://schemas.microsoft.com/office/drawing/2014/main" id="{58D49EDA-9F1B-43BF-A3EC-E299190D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1776"/>
              <a:ext cx="864" cy="52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Procedural</a:t>
              </a:r>
            </a:p>
          </p:txBody>
        </p:sp>
        <p:sp>
          <p:nvSpPr>
            <p:cNvPr id="31772" name="Line 28">
              <a:extLst>
                <a:ext uri="{FF2B5EF4-FFF2-40B4-BE49-F238E27FC236}">
                  <a16:creationId xmlns:a16="http://schemas.microsoft.com/office/drawing/2014/main" id="{108E271E-7040-4EAC-BCFE-A96854F3A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" y="72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3" name="Line 29">
              <a:extLst>
                <a:ext uri="{FF2B5EF4-FFF2-40B4-BE49-F238E27FC236}">
                  <a16:creationId xmlns:a16="http://schemas.microsoft.com/office/drawing/2014/main" id="{F1982989-79DC-4976-9723-1917F1AFEF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40"/>
              <a:ext cx="43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4" name="Line 30">
              <a:extLst>
                <a:ext uri="{FF2B5EF4-FFF2-40B4-BE49-F238E27FC236}">
                  <a16:creationId xmlns:a16="http://schemas.microsoft.com/office/drawing/2014/main" id="{2FB9BF77-B964-4F95-B940-7B74357D2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1440"/>
              <a:ext cx="43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5" name="Line 31">
              <a:extLst>
                <a:ext uri="{FF2B5EF4-FFF2-40B4-BE49-F238E27FC236}">
                  <a16:creationId xmlns:a16="http://schemas.microsoft.com/office/drawing/2014/main" id="{053287AD-30F2-4473-B164-E2BBBFC20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2016"/>
              <a:ext cx="72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6" name="Line 32">
              <a:extLst>
                <a:ext uri="{FF2B5EF4-FFF2-40B4-BE49-F238E27FC236}">
                  <a16:creationId xmlns:a16="http://schemas.microsoft.com/office/drawing/2014/main" id="{2A40E066-2B75-4BC3-88C2-D4FD10E4A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016"/>
              <a:ext cx="72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7" name="Line 33">
              <a:extLst>
                <a:ext uri="{FF2B5EF4-FFF2-40B4-BE49-F238E27FC236}">
                  <a16:creationId xmlns:a16="http://schemas.microsoft.com/office/drawing/2014/main" id="{FE67F75B-C178-4717-89B2-8CE2DA51D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304"/>
              <a:ext cx="528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8" name="Line 34">
              <a:extLst>
                <a:ext uri="{FF2B5EF4-FFF2-40B4-BE49-F238E27FC236}">
                  <a16:creationId xmlns:a16="http://schemas.microsoft.com/office/drawing/2014/main" id="{A6C9665E-C0B1-44B4-A199-63C8B8AE6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304"/>
              <a:ext cx="528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39C7755-B2A2-4A1C-86C6-03653964C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altLang="en-US" sz="3600"/>
              <a:t>ACT-R Module-Region Mappings</a:t>
            </a:r>
          </a:p>
        </p:txBody>
      </p:sp>
      <p:pic>
        <p:nvPicPr>
          <p:cNvPr id="53251" name="Picture 3" descr="Anderson_Chap2_Fig2">
            <a:extLst>
              <a:ext uri="{FF2B5EF4-FFF2-40B4-BE49-F238E27FC236}">
                <a16:creationId xmlns:a16="http://schemas.microsoft.com/office/drawing/2014/main" id="{D6B05C43-3D76-4EAE-B43D-9DE5674B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8991600" cy="484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6FA66DC-CE0B-4A62-871C-CCB56B0742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38400" y="304801"/>
            <a:ext cx="7391400" cy="2132013"/>
          </a:xfrm>
          <a:noFill/>
        </p:spPr>
        <p:txBody>
          <a:bodyPr anchor="ctr"/>
          <a:lstStyle/>
          <a:p>
            <a:r>
              <a:rPr lang="en-US" altLang="en-US" sz="3600">
                <a:latin typeface="Helvetica" panose="020B0604020202020204" pitchFamily="34" charset="0"/>
              </a:rPr>
              <a:t>The Procedural Component in ACT-R has Evolved from Computer Science Notation to Description of the Brain</a:t>
            </a:r>
            <a:r>
              <a:rPr lang="en-US" altLang="en-US" sz="3600"/>
              <a:t>’</a:t>
            </a:r>
            <a:r>
              <a:rPr lang="en-US" altLang="en-US" sz="3600">
                <a:latin typeface="Helvetica" panose="020B0604020202020204" pitchFamily="34" charset="0"/>
              </a:rPr>
              <a:t>s Action Selection</a:t>
            </a:r>
            <a:endParaRPr lang="en-US" altLang="en-US">
              <a:latin typeface="Helvetica" panose="020B0604020202020204" pitchFamily="34" charset="0"/>
            </a:endParaRP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3BF4C8AD-BBA4-46F5-A687-90FE6A4E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t="30769" r="8565" b="30769"/>
          <a:stretch>
            <a:fillRect/>
          </a:stretch>
        </p:blipFill>
        <p:spPr bwMode="auto">
          <a:xfrm>
            <a:off x="4484688" y="3236914"/>
            <a:ext cx="6183312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73F46433-5ADB-4970-B537-054BC02B6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4191000"/>
            <a:ext cx="11657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ourier" pitchFamily="-80" charset="0"/>
              </a:rPr>
              <a:t> 600517</a:t>
            </a:r>
          </a:p>
          <a:p>
            <a:pPr>
              <a:buFontTx/>
              <a:buChar char="-"/>
            </a:pPr>
            <a:r>
              <a:rPr lang="en-US" altLang="en-US" u="sng">
                <a:latin typeface="Courier" pitchFamily="-80" charset="0"/>
              </a:rPr>
              <a:t> 23523</a:t>
            </a:r>
          </a:p>
          <a:p>
            <a:r>
              <a:rPr lang="en-US" altLang="en-US">
                <a:latin typeface="Times" panose="02020603050405020304" pitchFamily="18" charset="0"/>
              </a:rPr>
              <a:t>               </a:t>
            </a:r>
            <a:r>
              <a:rPr lang="en-US" altLang="en-US" b="1">
                <a:solidFill>
                  <a:srgbClr val="FF0000"/>
                </a:solidFill>
                <a:latin typeface="Times" panose="02020603050405020304" pitchFamily="18" charset="0"/>
              </a:rPr>
              <a:t>4</a:t>
            </a: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6CA3BFAE-5857-446C-818E-3D336864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4114800"/>
            <a:ext cx="59436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1403DA1B-FC2D-417E-9BA7-5A488C7B01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0688" y="4724400"/>
            <a:ext cx="1524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15EEC54-DFB6-4E01-80BE-D955804B339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990600"/>
          </a:xfrm>
        </p:spPr>
        <p:txBody>
          <a:bodyPr anchor="ctr"/>
          <a:lstStyle/>
          <a:p>
            <a:r>
              <a:rPr lang="en-US" altLang="en-US" sz="3600">
                <a:latin typeface="Helvetica" panose="020B0604020202020204" pitchFamily="34" charset="0"/>
              </a:rPr>
              <a:t>The First Real ACT-R Production Rule</a:t>
            </a:r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891E30B9-E0D2-4446-A957-C2FCBEB5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914400"/>
            <a:ext cx="55601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If the goal is to process a column</a:t>
            </a:r>
          </a:p>
          <a:p>
            <a:r>
              <a:rPr lang="en-US" altLang="en-US">
                <a:latin typeface="Times" panose="02020603050405020304" pitchFamily="18" charset="0"/>
              </a:rPr>
              <a:t>   and the top digit is not smaller than the bottom digit,</a:t>
            </a:r>
          </a:p>
          <a:p>
            <a:r>
              <a:rPr lang="en-US" altLang="en-US">
                <a:latin typeface="Times" panose="02020603050405020304" pitchFamily="18" charset="0"/>
              </a:rPr>
              <a:t>Then write the difference between the digits as the answer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62D9234E-A44E-4DA2-B7EA-C64A98372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33600"/>
            <a:ext cx="3810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Responds to a Particular Pattern that Appears in the Buffers of a Set of Modules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0380FA4D-D02F-47C6-852B-CDB626CE4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209801"/>
            <a:ext cx="335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Which consists of requests to other Modules</a:t>
            </a:r>
          </a:p>
        </p:txBody>
      </p:sp>
      <p:grpSp>
        <p:nvGrpSpPr>
          <p:cNvPr id="15366" name="Group 6">
            <a:extLst>
              <a:ext uri="{FF2B5EF4-FFF2-40B4-BE49-F238E27FC236}">
                <a16:creationId xmlns:a16="http://schemas.microsoft.com/office/drawing/2014/main" id="{1BCBD0E9-92CE-42F9-A317-CDBD9DF6087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149600"/>
            <a:ext cx="9144000" cy="2495550"/>
            <a:chOff x="0" y="1984"/>
            <a:chExt cx="5760" cy="1572"/>
          </a:xfrm>
        </p:grpSpPr>
        <p:sp>
          <p:nvSpPr>
            <p:cNvPr id="15367" name="Text Box 7">
              <a:extLst>
                <a:ext uri="{FF2B5EF4-FFF2-40B4-BE49-F238E27FC236}">
                  <a16:creationId xmlns:a16="http://schemas.microsoft.com/office/drawing/2014/main" id="{CB3026E1-8F70-4297-B1E3-A42518C9A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704"/>
              <a:ext cx="2016" cy="75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Imaginal&gt;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Top:         7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Relation: &gt;=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Bottom:    3</a:t>
              </a:r>
            </a:p>
          </p:txBody>
        </p:sp>
        <p:sp>
          <p:nvSpPr>
            <p:cNvPr id="15368" name="Text Box 8">
              <a:extLst>
                <a:ext uri="{FF2B5EF4-FFF2-40B4-BE49-F238E27FC236}">
                  <a16:creationId xmlns:a16="http://schemas.microsoft.com/office/drawing/2014/main" id="{85B9B427-2259-4CC7-9295-6FB4FFE07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080"/>
              <a:ext cx="2016" cy="40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Goal&gt;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Task: Process-Column</a:t>
              </a: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8120DAA0-7B43-48CF-87BE-186248BB8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800"/>
              <a:ext cx="1680" cy="75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Declarative&gt;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Type: subtraction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Minuend:    7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 Subtrahend: 3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9E99B916-1477-415A-A634-B4ECB7481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984"/>
              <a:ext cx="2016" cy="40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Goal&gt;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 Task: Subtracting</a:t>
              </a:r>
            </a:p>
          </p:txBody>
        </p:sp>
        <p:grpSp>
          <p:nvGrpSpPr>
            <p:cNvPr id="15371" name="Group 11">
              <a:extLst>
                <a:ext uri="{FF2B5EF4-FFF2-40B4-BE49-F238E27FC236}">
                  <a16:creationId xmlns:a16="http://schemas.microsoft.com/office/drawing/2014/main" id="{722486A8-51B5-4A37-A121-0DC22B351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320"/>
              <a:ext cx="2064" cy="1079"/>
              <a:chOff x="2016" y="1392"/>
              <a:chExt cx="2064" cy="1079"/>
            </a:xfrm>
          </p:grpSpPr>
          <p:sp>
            <p:nvSpPr>
              <p:cNvPr id="15372" name="Text Box 12">
                <a:extLst>
                  <a:ext uri="{FF2B5EF4-FFF2-40B4-BE49-F238E27FC236}">
                    <a16:creationId xmlns:a16="http://schemas.microsoft.com/office/drawing/2014/main" id="{755E3348-A03B-4207-A792-FBA604B5F6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2064"/>
                <a:ext cx="738" cy="407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latin typeface="Times" panose="02020603050405020304" pitchFamily="18" charset="0"/>
                  </a:rPr>
                  <a:t>Request</a:t>
                </a:r>
              </a:p>
              <a:p>
                <a:r>
                  <a:rPr lang="en-US" altLang="en-US">
                    <a:latin typeface="Times" panose="02020603050405020304" pitchFamily="18" charset="0"/>
                  </a:rPr>
                  <a:t>Difference</a:t>
                </a:r>
              </a:p>
            </p:txBody>
          </p:sp>
          <p:sp>
            <p:nvSpPr>
              <p:cNvPr id="15373" name="Line 13">
                <a:extLst>
                  <a:ext uri="{FF2B5EF4-FFF2-40B4-BE49-F238E27FC236}">
                    <a16:creationId xmlns:a16="http://schemas.microsoft.com/office/drawing/2014/main" id="{2FC25520-E53B-4668-BDEE-B20DF85EE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392"/>
                <a:ext cx="624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4" name="Line 14">
                <a:extLst>
                  <a:ext uri="{FF2B5EF4-FFF2-40B4-BE49-F238E27FC236}">
                    <a16:creationId xmlns:a16="http://schemas.microsoft.com/office/drawing/2014/main" id="{FF9B76D4-3252-4CD4-AB8B-4A5605D09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2352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5" name="Line 15">
                <a:extLst>
                  <a:ext uri="{FF2B5EF4-FFF2-40B4-BE49-F238E27FC236}">
                    <a16:creationId xmlns:a16="http://schemas.microsoft.com/office/drawing/2014/main" id="{73E80297-B30B-4A38-97BB-033E64221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2304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6" name="Line 16">
                <a:extLst>
                  <a:ext uri="{FF2B5EF4-FFF2-40B4-BE49-F238E27FC236}">
                    <a16:creationId xmlns:a16="http://schemas.microsoft.com/office/drawing/2014/main" id="{89BF7252-4C54-416B-BA40-D6F533FAB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0" y="1440"/>
                <a:ext cx="384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377" name="Group 17">
            <a:extLst>
              <a:ext uri="{FF2B5EF4-FFF2-40B4-BE49-F238E27FC236}">
                <a16:creationId xmlns:a16="http://schemas.microsoft.com/office/drawing/2014/main" id="{6D34EEC8-5561-447A-924F-0960A2B8D5F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24400"/>
            <a:ext cx="6934200" cy="1282700"/>
            <a:chOff x="960" y="2016"/>
            <a:chExt cx="4368" cy="808"/>
          </a:xfrm>
        </p:grpSpPr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E1562259-066C-4E6E-9587-F6E767BA3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1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AutoShape 19">
              <a:extLst>
                <a:ext uri="{FF2B5EF4-FFF2-40B4-BE49-F238E27FC236}">
                  <a16:creationId xmlns:a16="http://schemas.microsoft.com/office/drawing/2014/main" id="{51F4CFD3-4B3E-4E6B-BF08-C1A44C816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30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Freeform 20">
              <a:extLst>
                <a:ext uri="{FF2B5EF4-FFF2-40B4-BE49-F238E27FC236}">
                  <a16:creationId xmlns:a16="http://schemas.microsoft.com/office/drawing/2014/main" id="{795CBF69-0BB8-47C5-B9C1-7760F18C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2256"/>
              <a:ext cx="3888" cy="568"/>
            </a:xfrm>
            <a:custGeom>
              <a:avLst/>
              <a:gdLst>
                <a:gd name="T0" fmla="*/ 0 w 3888"/>
                <a:gd name="T1" fmla="*/ 0 h 568"/>
                <a:gd name="T2" fmla="*/ 960 w 3888"/>
                <a:gd name="T3" fmla="*/ 480 h 568"/>
                <a:gd name="T4" fmla="*/ 2496 w 3888"/>
                <a:gd name="T5" fmla="*/ 528 h 568"/>
                <a:gd name="T6" fmla="*/ 3888 w 3888"/>
                <a:gd name="T7" fmla="*/ 24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88" h="568">
                  <a:moveTo>
                    <a:pt x="0" y="0"/>
                  </a:moveTo>
                  <a:cubicBezTo>
                    <a:pt x="272" y="196"/>
                    <a:pt x="544" y="392"/>
                    <a:pt x="960" y="480"/>
                  </a:cubicBezTo>
                  <a:cubicBezTo>
                    <a:pt x="1376" y="568"/>
                    <a:pt x="2008" y="568"/>
                    <a:pt x="2496" y="528"/>
                  </a:cubicBezTo>
                  <a:cubicBezTo>
                    <a:pt x="2984" y="488"/>
                    <a:pt x="3656" y="288"/>
                    <a:pt x="3888" y="240"/>
                  </a:cubicBezTo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81" name="Group 21">
            <a:extLst>
              <a:ext uri="{FF2B5EF4-FFF2-40B4-BE49-F238E27FC236}">
                <a16:creationId xmlns:a16="http://schemas.microsoft.com/office/drawing/2014/main" id="{36560EB4-58A1-4F61-85AF-B575F675FA30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435600"/>
            <a:ext cx="7010400" cy="1422400"/>
            <a:chOff x="960" y="2496"/>
            <a:chExt cx="4416" cy="896"/>
          </a:xfrm>
        </p:grpSpPr>
        <p:sp>
          <p:nvSpPr>
            <p:cNvPr id="15382" name="AutoShape 22">
              <a:extLst>
                <a:ext uri="{FF2B5EF4-FFF2-40B4-BE49-F238E27FC236}">
                  <a16:creationId xmlns:a16="http://schemas.microsoft.com/office/drawing/2014/main" id="{A12A9FF1-51DE-4CDE-914C-A114498C0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496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AutoShape 23">
              <a:extLst>
                <a:ext uri="{FF2B5EF4-FFF2-40B4-BE49-F238E27FC236}">
                  <a16:creationId xmlns:a16="http://schemas.microsoft.com/office/drawing/2014/main" id="{85ED962B-5C09-41FB-9DC6-021341F38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592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Freeform 24">
              <a:extLst>
                <a:ext uri="{FF2B5EF4-FFF2-40B4-BE49-F238E27FC236}">
                  <a16:creationId xmlns:a16="http://schemas.microsoft.com/office/drawing/2014/main" id="{0B120FE1-DD7B-4735-A9C4-6DD7C2DB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2736"/>
              <a:ext cx="3984" cy="656"/>
            </a:xfrm>
            <a:custGeom>
              <a:avLst/>
              <a:gdLst>
                <a:gd name="T0" fmla="*/ 0 w 3984"/>
                <a:gd name="T1" fmla="*/ 0 h 656"/>
                <a:gd name="T2" fmla="*/ 864 w 3984"/>
                <a:gd name="T3" fmla="*/ 528 h 656"/>
                <a:gd name="T4" fmla="*/ 2496 w 3984"/>
                <a:gd name="T5" fmla="*/ 576 h 656"/>
                <a:gd name="T6" fmla="*/ 3984 w 3984"/>
                <a:gd name="T7" fmla="*/ 4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84" h="656">
                  <a:moveTo>
                    <a:pt x="0" y="0"/>
                  </a:moveTo>
                  <a:cubicBezTo>
                    <a:pt x="224" y="216"/>
                    <a:pt x="448" y="432"/>
                    <a:pt x="864" y="528"/>
                  </a:cubicBezTo>
                  <a:cubicBezTo>
                    <a:pt x="1280" y="624"/>
                    <a:pt x="1976" y="656"/>
                    <a:pt x="2496" y="576"/>
                  </a:cubicBezTo>
                  <a:cubicBezTo>
                    <a:pt x="3016" y="496"/>
                    <a:pt x="3500" y="272"/>
                    <a:pt x="3984" y="48"/>
                  </a:cubicBezTo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85" name="Text Box 25">
            <a:extLst>
              <a:ext uri="{FF2B5EF4-FFF2-40B4-BE49-F238E27FC236}">
                <a16:creationId xmlns:a16="http://schemas.microsoft.com/office/drawing/2014/main" id="{73EE67CC-A023-45EB-9B0C-E500F92F8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2117726"/>
            <a:ext cx="1114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Selects an</a:t>
            </a:r>
          </a:p>
          <a:p>
            <a:r>
              <a:rPr lang="en-US" altLang="en-US">
                <a:latin typeface="Times" panose="02020603050405020304" pitchFamily="18" charset="0"/>
              </a:rPr>
              <a:t>Action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5365" grpId="0"/>
      <p:bldP spid="1538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5776A4B-FCDD-4764-AA4F-4DD5A978D5D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990600"/>
          </a:xfrm>
        </p:spPr>
        <p:txBody>
          <a:bodyPr anchor="ctr"/>
          <a:lstStyle/>
          <a:p>
            <a:r>
              <a:rPr lang="en-US" altLang="en-US" sz="3600">
                <a:latin typeface="Helvetica" panose="020B0604020202020204" pitchFamily="34" charset="0"/>
              </a:rPr>
              <a:t>The Second Real ACT-R Production Rule</a:t>
            </a:r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B18BE5A2-17D9-4636-9133-A9435396C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914400"/>
            <a:ext cx="55601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If the goal is to process a column</a:t>
            </a:r>
          </a:p>
          <a:p>
            <a:r>
              <a:rPr lang="en-US" altLang="en-US">
                <a:latin typeface="Times" panose="02020603050405020304" pitchFamily="18" charset="0"/>
              </a:rPr>
              <a:t>   and the top digit is not smaller than the bottom digit,</a:t>
            </a:r>
          </a:p>
          <a:p>
            <a:r>
              <a:rPr lang="en-US" altLang="en-US">
                <a:latin typeface="Times" panose="02020603050405020304" pitchFamily="18" charset="0"/>
              </a:rPr>
              <a:t>Then write the difference between the digits as the answer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FA098CE1-0B24-44EE-9A40-83285B53C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3505201"/>
            <a:ext cx="2971800" cy="64633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Goal&gt;</a:t>
            </a:r>
          </a:p>
          <a:p>
            <a:r>
              <a:rPr lang="en-US" altLang="en-US">
                <a:latin typeface="Times" panose="02020603050405020304" pitchFamily="18" charset="0"/>
              </a:rPr>
              <a:t> Task: Subtracting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BB6F01BA-6065-4116-8BF2-3416EC13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4572000"/>
            <a:ext cx="2514600" cy="92333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Declarative&gt;</a:t>
            </a:r>
          </a:p>
          <a:p>
            <a:r>
              <a:rPr lang="en-US" altLang="en-US">
                <a:latin typeface="Times" panose="02020603050405020304" pitchFamily="18" charset="0"/>
              </a:rPr>
              <a:t>Type: subtraction</a:t>
            </a:r>
          </a:p>
          <a:p>
            <a:r>
              <a:rPr lang="en-US" altLang="en-US">
                <a:latin typeface="Times" panose="02020603050405020304" pitchFamily="18" charset="0"/>
              </a:rPr>
              <a:t>Difference:   4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A0199736-C282-46BA-BEAA-27FC0ADF2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572000"/>
            <a:ext cx="2514600" cy="92333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Manual&gt;</a:t>
            </a:r>
          </a:p>
          <a:p>
            <a:r>
              <a:rPr lang="en-US" altLang="en-US">
                <a:latin typeface="Times" panose="02020603050405020304" pitchFamily="18" charset="0"/>
              </a:rPr>
              <a:t>  Action: write</a:t>
            </a:r>
          </a:p>
          <a:p>
            <a:r>
              <a:rPr lang="en-US" altLang="en-US">
                <a:latin typeface="Times" panose="02020603050405020304" pitchFamily="18" charset="0"/>
              </a:rPr>
              <a:t>  Digit:   4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D1457314-472E-4791-BC1C-4E5C73F4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763" y="3581401"/>
            <a:ext cx="2971800" cy="64633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Goal&gt;</a:t>
            </a:r>
          </a:p>
          <a:p>
            <a:r>
              <a:rPr lang="en-US" altLang="en-US">
                <a:latin typeface="Times" panose="02020603050405020304" pitchFamily="18" charset="0"/>
              </a:rPr>
              <a:t> Task: Next-column</a:t>
            </a:r>
          </a:p>
        </p:txBody>
      </p:sp>
      <p:grpSp>
        <p:nvGrpSpPr>
          <p:cNvPr id="17416" name="Group 8">
            <a:extLst>
              <a:ext uri="{FF2B5EF4-FFF2-40B4-BE49-F238E27FC236}">
                <a16:creationId xmlns:a16="http://schemas.microsoft.com/office/drawing/2014/main" id="{4313C6AA-E19E-4A04-8F48-E3473CFA8A4F}"/>
              </a:ext>
            </a:extLst>
          </p:cNvPr>
          <p:cNvGrpSpPr>
            <a:grpSpLocks/>
          </p:cNvGrpSpPr>
          <p:nvPr/>
        </p:nvGrpSpPr>
        <p:grpSpPr bwMode="auto">
          <a:xfrm>
            <a:off x="4346575" y="3886202"/>
            <a:ext cx="3810000" cy="1712913"/>
            <a:chOff x="1727" y="1392"/>
            <a:chExt cx="2400" cy="1079"/>
          </a:xfrm>
        </p:grpSpPr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A0B9DAAF-85E2-4C54-8028-04497E1E1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2064"/>
              <a:ext cx="738" cy="40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Times" panose="02020603050405020304" pitchFamily="18" charset="0"/>
                </a:rPr>
                <a:t>Harvest </a:t>
              </a:r>
            </a:p>
            <a:p>
              <a:r>
                <a:rPr lang="en-US" altLang="en-US">
                  <a:latin typeface="Times" panose="02020603050405020304" pitchFamily="18" charset="0"/>
                </a:rPr>
                <a:t>Difference</a:t>
              </a:r>
            </a:p>
          </p:txBody>
        </p:sp>
        <p:sp>
          <p:nvSpPr>
            <p:cNvPr id="17418" name="Line 10">
              <a:extLst>
                <a:ext uri="{FF2B5EF4-FFF2-40B4-BE49-F238E27FC236}">
                  <a16:creationId xmlns:a16="http://schemas.microsoft.com/office/drawing/2014/main" id="{575FDB7C-4106-49A5-B3C5-8F2EFD470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5" y="1392"/>
              <a:ext cx="624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Line 11">
              <a:extLst>
                <a:ext uri="{FF2B5EF4-FFF2-40B4-BE49-F238E27FC236}">
                  <a16:creationId xmlns:a16="http://schemas.microsoft.com/office/drawing/2014/main" id="{AFA38601-89AA-44DD-8E72-591D7CB87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2352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Line 12">
              <a:extLst>
                <a:ext uri="{FF2B5EF4-FFF2-40B4-BE49-F238E27FC236}">
                  <a16:creationId xmlns:a16="http://schemas.microsoft.com/office/drawing/2014/main" id="{D7FC327C-B004-4C86-8140-E31572A97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304"/>
              <a:ext cx="6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Line 13">
              <a:extLst>
                <a:ext uri="{FF2B5EF4-FFF2-40B4-BE49-F238E27FC236}">
                  <a16:creationId xmlns:a16="http://schemas.microsoft.com/office/drawing/2014/main" id="{BFD04FD8-D38E-4420-8341-2B3BB303C2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6" y="1728"/>
              <a:ext cx="336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22" name="Group 14">
            <a:extLst>
              <a:ext uri="{FF2B5EF4-FFF2-40B4-BE49-F238E27FC236}">
                <a16:creationId xmlns:a16="http://schemas.microsoft.com/office/drawing/2014/main" id="{47481807-B208-4817-AF68-891E7D7567E3}"/>
              </a:ext>
            </a:extLst>
          </p:cNvPr>
          <p:cNvGrpSpPr>
            <a:grpSpLocks/>
          </p:cNvGrpSpPr>
          <p:nvPr/>
        </p:nvGrpSpPr>
        <p:grpSpPr bwMode="auto">
          <a:xfrm>
            <a:off x="3357563" y="5334000"/>
            <a:ext cx="6172200" cy="1168400"/>
            <a:chOff x="1104" y="2304"/>
            <a:chExt cx="3888" cy="736"/>
          </a:xfrm>
        </p:grpSpPr>
        <p:sp>
          <p:nvSpPr>
            <p:cNvPr id="17423" name="AutoShape 15">
              <a:extLst>
                <a:ext uri="{FF2B5EF4-FFF2-40B4-BE49-F238E27FC236}">
                  <a16:creationId xmlns:a16="http://schemas.microsoft.com/office/drawing/2014/main" id="{7E0E4E28-5397-4347-BD03-95302378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0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4" name="AutoShape 16">
              <a:extLst>
                <a:ext uri="{FF2B5EF4-FFF2-40B4-BE49-F238E27FC236}">
                  <a16:creationId xmlns:a16="http://schemas.microsoft.com/office/drawing/2014/main" id="{6C1C9226-85DB-44DB-AA83-EF6B354FB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304"/>
              <a:ext cx="240" cy="24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Freeform 17">
              <a:extLst>
                <a:ext uri="{FF2B5EF4-FFF2-40B4-BE49-F238E27FC236}">
                  <a16:creationId xmlns:a16="http://schemas.microsoft.com/office/drawing/2014/main" id="{9530A622-620C-4344-A197-9C6B4651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2544"/>
              <a:ext cx="3408" cy="496"/>
            </a:xfrm>
            <a:custGeom>
              <a:avLst/>
              <a:gdLst>
                <a:gd name="T0" fmla="*/ 0 w 3408"/>
                <a:gd name="T1" fmla="*/ 0 h 496"/>
                <a:gd name="T2" fmla="*/ 720 w 3408"/>
                <a:gd name="T3" fmla="*/ 384 h 496"/>
                <a:gd name="T4" fmla="*/ 2448 w 3408"/>
                <a:gd name="T5" fmla="*/ 432 h 496"/>
                <a:gd name="T6" fmla="*/ 3408 w 3408"/>
                <a:gd name="T7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8" h="496">
                  <a:moveTo>
                    <a:pt x="0" y="0"/>
                  </a:moveTo>
                  <a:cubicBezTo>
                    <a:pt x="156" y="156"/>
                    <a:pt x="312" y="312"/>
                    <a:pt x="720" y="384"/>
                  </a:cubicBezTo>
                  <a:cubicBezTo>
                    <a:pt x="1128" y="456"/>
                    <a:pt x="2000" y="496"/>
                    <a:pt x="2448" y="432"/>
                  </a:cubicBezTo>
                  <a:cubicBezTo>
                    <a:pt x="2896" y="368"/>
                    <a:pt x="3152" y="184"/>
                    <a:pt x="3408" y="0"/>
                  </a:cubicBezTo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26" name="Text Box 18">
            <a:extLst>
              <a:ext uri="{FF2B5EF4-FFF2-40B4-BE49-F238E27FC236}">
                <a16:creationId xmlns:a16="http://schemas.microsoft.com/office/drawing/2014/main" id="{59452F94-70B9-47AF-9F52-FD41D5628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62200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Responds to a Particular Pattern that Appears in the the Buffers of a Set of Modules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32343CBB-0646-4218-90F4-A4116859C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2590801"/>
            <a:ext cx="335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Which consists of requests to other Modules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8356C32E-9568-4C11-97B8-BCEA43B25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514601"/>
            <a:ext cx="1114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" panose="02020603050405020304" pitchFamily="18" charset="0"/>
              </a:rPr>
              <a:t>Selects an</a:t>
            </a:r>
          </a:p>
          <a:p>
            <a:r>
              <a:rPr lang="en-US" altLang="en-US">
                <a:latin typeface="Times" panose="02020603050405020304" pitchFamily="18" charset="0"/>
              </a:rPr>
              <a:t>Action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6" grpId="0"/>
      <p:bldP spid="17427" grpId="0"/>
      <p:bldP spid="1742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FD19EEC-0D16-4AA2-B0A0-BB3633CE0C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990600"/>
          </a:xfrm>
        </p:spPr>
        <p:txBody>
          <a:bodyPr anchor="ctr"/>
          <a:lstStyle/>
          <a:p>
            <a:r>
              <a:rPr lang="en-US" altLang="en-US" sz="3600">
                <a:latin typeface="Helvetica" panose="020B0604020202020204" pitchFamily="34" charset="0"/>
              </a:rPr>
              <a:t>Attributes of Production Rules</a:t>
            </a:r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B9C881DF-9EB4-4328-8338-88FCC6B07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143000"/>
            <a:ext cx="84582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Production rules are stimulus-response bonds that have “gone over to the cognitive side” because among the stimuli they respond to are past memories, mental images, and control states.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Respond to </a:t>
            </a:r>
            <a:r>
              <a:rPr lang="en-US" altLang="en-US" b="1">
                <a:latin typeface="Times" panose="02020603050405020304" pitchFamily="18" charset="0"/>
              </a:rPr>
              <a:t>conjunctions </a:t>
            </a:r>
            <a:r>
              <a:rPr lang="en-US" altLang="en-US">
                <a:latin typeface="Times" panose="02020603050405020304" pitchFamily="18" charset="0"/>
              </a:rPr>
              <a:t>of elements in the various buffers.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These buffers can represent </a:t>
            </a:r>
            <a:r>
              <a:rPr lang="en-US" altLang="en-US" b="1">
                <a:latin typeface="Times" panose="02020603050405020304" pitchFamily="18" charset="0"/>
              </a:rPr>
              <a:t>relational structures</a:t>
            </a:r>
            <a:r>
              <a:rPr lang="en-US" altLang="en-US">
                <a:latin typeface="Times" panose="02020603050405020304" pitchFamily="18" charset="0"/>
              </a:rPr>
              <a:t> -- e.g. A above 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Note how innocuous the use of variables is -- it basically copying information from one brain region to another. 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5E9294B-2DF6-42CB-AACF-986B503B8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648200"/>
            <a:ext cx="8534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1143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Stewart, T.C. and Eliasmith, C. (2008). </a:t>
            </a:r>
            <a:r>
              <a:rPr lang="en-US" altLang="en-US" sz="1800" i="1"/>
              <a:t>Building production systems with realistic spiking neurons. </a:t>
            </a:r>
            <a:r>
              <a:rPr lang="en-US" altLang="en-US" sz="1800"/>
              <a:t>30th Annual Meeting of the Cognitive Science Society.</a:t>
            </a:r>
          </a:p>
          <a:p>
            <a:endParaRPr lang="en-US" altLang="en-US" sz="1800"/>
          </a:p>
          <a:p>
            <a:pPr lvl="2" algn="just"/>
            <a:r>
              <a:rPr lang="en-US" altLang="en-US" sz="1800"/>
              <a:t>Stocco, A., Lebiere, C., &amp; Anderson, J. R. (in revision). Conditional routing of information to the cortex: A model of the role of basal ganglia in high-level cognition. Psychological Review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ED5D71B2-346F-4434-8760-5D4FAA422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295400"/>
            <a:ext cx="2629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>
                <a:solidFill>
                  <a:schemeClr val="bg2"/>
                </a:solidFill>
                <a:latin typeface="Trebuchet MS" panose="020B0603020202020204" pitchFamily="34" charset="0"/>
                <a:ea typeface="Osaka" pitchFamily="-80" charset="-128"/>
              </a:rPr>
              <a:t>New Problem Situations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3878C800-3258-4D46-9E36-082B2EB6F483}"/>
              </a:ext>
            </a:extLst>
          </p:cNvPr>
          <p:cNvGrpSpPr>
            <a:grpSpLocks/>
          </p:cNvGrpSpPr>
          <p:nvPr/>
        </p:nvGrpSpPr>
        <p:grpSpPr bwMode="auto">
          <a:xfrm>
            <a:off x="6994526" y="2590802"/>
            <a:ext cx="3673475" cy="1103313"/>
            <a:chOff x="2928" y="1632"/>
            <a:chExt cx="2314" cy="695"/>
          </a:xfrm>
        </p:grpSpPr>
        <p:sp>
          <p:nvSpPr>
            <p:cNvPr id="21508" name="Text Box 4">
              <a:extLst>
                <a:ext uri="{FF2B5EF4-FFF2-40B4-BE49-F238E27FC236}">
                  <a16:creationId xmlns:a16="http://schemas.microsoft.com/office/drawing/2014/main" id="{26733675-215E-45E8-AD8D-661719C51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920"/>
              <a:ext cx="202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en-US">
                  <a:solidFill>
                    <a:schemeClr val="bg2"/>
                  </a:solidFill>
                  <a:latin typeface="Trebuchet MS" panose="020B0603020202020204" pitchFamily="34" charset="0"/>
                  <a:ea typeface="Osaka" pitchFamily="-80" charset="-128"/>
                </a:rPr>
                <a:t>Following instructions (e.g. Multicolumn Subtraction)</a:t>
              </a:r>
            </a:p>
          </p:txBody>
        </p:sp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BFEE0E29-8DB0-4CCA-8FEA-3D579FB0E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632"/>
              <a:ext cx="1200" cy="33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0" name="Group 6">
            <a:extLst>
              <a:ext uri="{FF2B5EF4-FFF2-40B4-BE49-F238E27FC236}">
                <a16:creationId xmlns:a16="http://schemas.microsoft.com/office/drawing/2014/main" id="{B0C619EA-8C52-44D6-8A64-C7189302070A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676401"/>
            <a:ext cx="4622800" cy="903288"/>
            <a:chOff x="1536" y="1056"/>
            <a:chExt cx="2912" cy="569"/>
          </a:xfrm>
        </p:grpSpPr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FF1B1BB5-A82C-4AE9-9F5B-8D9804A06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392"/>
              <a:ext cx="194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>
                  <a:solidFill>
                    <a:schemeClr val="bg2"/>
                  </a:solidFill>
                  <a:latin typeface="Trebuchet MS" panose="020B0603020202020204" pitchFamily="34" charset="0"/>
                  <a:ea typeface="Osaka" pitchFamily="-80" charset="-128"/>
                </a:rPr>
                <a:t>Declarative Representations</a:t>
              </a:r>
            </a:p>
          </p:txBody>
        </p:sp>
        <p:sp>
          <p:nvSpPr>
            <p:cNvPr id="21512" name="Line 8">
              <a:extLst>
                <a:ext uri="{FF2B5EF4-FFF2-40B4-BE49-F238E27FC236}">
                  <a16:creationId xmlns:a16="http://schemas.microsoft.com/office/drawing/2014/main" id="{01F2DF20-E0BA-424D-8FB4-6D2098F66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056"/>
              <a:ext cx="0" cy="384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22D4AFB1-4BAD-4F67-88DE-BEC403BC2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104"/>
              <a:ext cx="16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 sz="2000">
                  <a:solidFill>
                    <a:srgbClr val="000099"/>
                  </a:solidFill>
                  <a:latin typeface="Trebuchet MS" panose="020B0603020202020204" pitchFamily="34" charset="0"/>
                  <a:ea typeface="Osaka" pitchFamily="-80" charset="-128"/>
                </a:rPr>
                <a:t>Requires Deliberation</a:t>
              </a:r>
            </a:p>
          </p:txBody>
        </p:sp>
      </p:grpSp>
      <p:grpSp>
        <p:nvGrpSpPr>
          <p:cNvPr id="21514" name="Group 10">
            <a:extLst>
              <a:ext uri="{FF2B5EF4-FFF2-40B4-BE49-F238E27FC236}">
                <a16:creationId xmlns:a16="http://schemas.microsoft.com/office/drawing/2014/main" id="{F26296B1-F07E-4B5B-ABD7-B3B00D8C355D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2667001"/>
            <a:ext cx="4386263" cy="1381125"/>
            <a:chOff x="480" y="1632"/>
            <a:chExt cx="2763" cy="870"/>
          </a:xfrm>
        </p:grpSpPr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12DC55AD-6689-461B-A36F-E9FCC82DE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1920"/>
              <a:ext cx="1906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en-US">
                  <a:solidFill>
                    <a:schemeClr val="bg2"/>
                  </a:solidFill>
                  <a:latin typeface="Trebuchet MS" panose="020B0603020202020204" pitchFamily="34" charset="0"/>
                  <a:ea typeface="Osaka" pitchFamily="-80" charset="-128"/>
                </a:rPr>
                <a:t>Analogy to Prior Experiences (e.g. Past Tense Model)</a:t>
              </a:r>
            </a:p>
          </p:txBody>
        </p:sp>
        <p:sp>
          <p:nvSpPr>
            <p:cNvPr id="21516" name="Line 12">
              <a:extLst>
                <a:ext uri="{FF2B5EF4-FFF2-40B4-BE49-F238E27FC236}">
                  <a16:creationId xmlns:a16="http://schemas.microsoft.com/office/drawing/2014/main" id="{93DF3F71-0DC5-4780-ACA7-F06FBD8E32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1632"/>
              <a:ext cx="1104" cy="33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Text Box 13">
              <a:extLst>
                <a:ext uri="{FF2B5EF4-FFF2-40B4-BE49-F238E27FC236}">
                  <a16:creationId xmlns:a16="http://schemas.microsoft.com/office/drawing/2014/main" id="{2A649DEA-02FA-477E-B854-0B944516E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728"/>
              <a:ext cx="9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 sz="2000">
                  <a:solidFill>
                    <a:srgbClr val="000099"/>
                  </a:solidFill>
                  <a:latin typeface="Trebuchet MS" panose="020B0603020202020204" pitchFamily="34" charset="0"/>
                  <a:ea typeface="Osaka" pitchFamily="-80" charset="-128"/>
                </a:rPr>
                <a:t>Interpreted</a:t>
              </a:r>
            </a:p>
          </p:txBody>
        </p:sp>
      </p:grpSp>
      <p:grpSp>
        <p:nvGrpSpPr>
          <p:cNvPr id="21518" name="Group 14">
            <a:extLst>
              <a:ext uri="{FF2B5EF4-FFF2-40B4-BE49-F238E27FC236}">
                <a16:creationId xmlns:a16="http://schemas.microsoft.com/office/drawing/2014/main" id="{5F85B078-DFF5-4591-A30C-21404842D903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5105402"/>
            <a:ext cx="2801938" cy="1131888"/>
            <a:chOff x="1920" y="3216"/>
            <a:chExt cx="1765" cy="713"/>
          </a:xfrm>
        </p:grpSpPr>
        <p:sp>
          <p:nvSpPr>
            <p:cNvPr id="21519" name="Text Box 15">
              <a:extLst>
                <a:ext uri="{FF2B5EF4-FFF2-40B4-BE49-F238E27FC236}">
                  <a16:creationId xmlns:a16="http://schemas.microsoft.com/office/drawing/2014/main" id="{56EC7163-1B0F-4CEA-96F2-E7D040D14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696"/>
              <a:ext cx="153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>
                  <a:solidFill>
                    <a:schemeClr val="bg2"/>
                  </a:solidFill>
                  <a:latin typeface="Trebuchet MS" panose="020B0603020202020204" pitchFamily="34" charset="0"/>
                  <a:ea typeface="Osaka" pitchFamily="-80" charset="-128"/>
                </a:rPr>
                <a:t>New Production Rules</a:t>
              </a:r>
            </a:p>
          </p:txBody>
        </p:sp>
        <p:sp>
          <p:nvSpPr>
            <p:cNvPr id="21520" name="Line 16">
              <a:extLst>
                <a:ext uri="{FF2B5EF4-FFF2-40B4-BE49-F238E27FC236}">
                  <a16:creationId xmlns:a16="http://schemas.microsoft.com/office/drawing/2014/main" id="{60D4C336-9C72-4AC9-AE57-1B82D9EB8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216"/>
              <a:ext cx="0" cy="480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Text Box 17">
              <a:extLst>
                <a:ext uri="{FF2B5EF4-FFF2-40B4-BE49-F238E27FC236}">
                  <a16:creationId xmlns:a16="http://schemas.microsoft.com/office/drawing/2014/main" id="{71B1B089-965D-4170-8796-FDDF53E73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224"/>
              <a:ext cx="86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 sz="2000">
                  <a:solidFill>
                    <a:srgbClr val="000099"/>
                  </a:solidFill>
                  <a:latin typeface="Trebuchet MS" panose="020B0603020202020204" pitchFamily="34" charset="0"/>
                  <a:ea typeface="Osaka" pitchFamily="-80" charset="-128"/>
                </a:rPr>
                <a:t>Eventually</a:t>
              </a:r>
            </a:p>
            <a:p>
              <a:r>
                <a:rPr kumimoji="1" lang="en-US" altLang="en-US" sz="2000">
                  <a:solidFill>
                    <a:srgbClr val="000099"/>
                  </a:solidFill>
                  <a:latin typeface="Trebuchet MS" panose="020B0603020202020204" pitchFamily="34" charset="0"/>
                  <a:ea typeface="Osaka" pitchFamily="-80" charset="-128"/>
                </a:rPr>
                <a:t>Produces</a:t>
              </a:r>
            </a:p>
          </p:txBody>
        </p:sp>
      </p:grpSp>
      <p:grpSp>
        <p:nvGrpSpPr>
          <p:cNvPr id="21522" name="Group 18">
            <a:extLst>
              <a:ext uri="{FF2B5EF4-FFF2-40B4-BE49-F238E27FC236}">
                <a16:creationId xmlns:a16="http://schemas.microsoft.com/office/drawing/2014/main" id="{2111A692-5911-47E8-B97F-47B95F565EA1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4191002"/>
            <a:ext cx="4267200" cy="903288"/>
            <a:chOff x="1488" y="2640"/>
            <a:chExt cx="2688" cy="569"/>
          </a:xfrm>
        </p:grpSpPr>
        <p:sp>
          <p:nvSpPr>
            <p:cNvPr id="21523" name="Text Box 19">
              <a:extLst>
                <a:ext uri="{FF2B5EF4-FFF2-40B4-BE49-F238E27FC236}">
                  <a16:creationId xmlns:a16="http://schemas.microsoft.com/office/drawing/2014/main" id="{DA6AB16B-A5E9-4EFA-AA07-26FB5BF01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976"/>
              <a:ext cx="16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en-US">
                  <a:solidFill>
                    <a:schemeClr val="bg2"/>
                  </a:solidFill>
                  <a:latin typeface="Trebuchet MS" panose="020B0603020202020204" pitchFamily="34" charset="0"/>
                  <a:ea typeface="Osaka" pitchFamily="-80" charset="-128"/>
                </a:rPr>
                <a:t>Production Compilation</a:t>
              </a:r>
            </a:p>
          </p:txBody>
        </p:sp>
        <p:sp>
          <p:nvSpPr>
            <p:cNvPr id="21524" name="Line 20">
              <a:extLst>
                <a:ext uri="{FF2B5EF4-FFF2-40B4-BE49-F238E27FC236}">
                  <a16:creationId xmlns:a16="http://schemas.microsoft.com/office/drawing/2014/main" id="{6AC45F3A-0A06-47D3-AD35-B19BD054F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640"/>
              <a:ext cx="1056" cy="384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5" name="Line 21">
              <a:extLst>
                <a:ext uri="{FF2B5EF4-FFF2-40B4-BE49-F238E27FC236}">
                  <a16:creationId xmlns:a16="http://schemas.microsoft.com/office/drawing/2014/main" id="{A1DEAEF5-C8E9-424E-8015-66AA18DE5A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2688"/>
              <a:ext cx="1056" cy="336"/>
            </a:xfrm>
            <a:prstGeom prst="line">
              <a:avLst/>
            </a:prstGeom>
            <a:noFill/>
            <a:ln w="57150" cap="sq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Text Box 22">
              <a:extLst>
                <a:ext uri="{FF2B5EF4-FFF2-40B4-BE49-F238E27FC236}">
                  <a16:creationId xmlns:a16="http://schemas.microsoft.com/office/drawing/2014/main" id="{B7DAD7DA-464B-470D-AA71-BEE688981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640"/>
              <a:ext cx="15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en-US" sz="2000">
                  <a:solidFill>
                    <a:srgbClr val="000099"/>
                  </a:solidFill>
                  <a:latin typeface="Trebuchet MS" panose="020B0603020202020204" pitchFamily="34" charset="0"/>
                  <a:ea typeface="Osaka" pitchFamily="-80" charset="-128"/>
                </a:rPr>
                <a:t>Traces Feed Into</a:t>
              </a:r>
            </a:p>
          </p:txBody>
        </p:sp>
      </p:grp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BA12C2EC-00FB-401B-895F-422E2B3A4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228600"/>
            <a:ext cx="6705600" cy="685800"/>
          </a:xfrm>
        </p:spPr>
        <p:txBody>
          <a:bodyPr/>
          <a:lstStyle/>
          <a:p>
            <a:r>
              <a:rPr lang="en-US" altLang="en-US" sz="3600"/>
              <a:t>Learning of New Production Rules</a:t>
            </a:r>
            <a:endParaRPr lang="en-US" altLang="en-US"/>
          </a:p>
        </p:txBody>
      </p:sp>
      <p:grpSp>
        <p:nvGrpSpPr>
          <p:cNvPr id="21528" name="Group 24">
            <a:extLst>
              <a:ext uri="{FF2B5EF4-FFF2-40B4-BE49-F238E27FC236}">
                <a16:creationId xmlns:a16="http://schemas.microsoft.com/office/drawing/2014/main" id="{174C294E-7C3F-4657-AF5A-F1495EDC5555}"/>
              </a:ext>
            </a:extLst>
          </p:cNvPr>
          <p:cNvGrpSpPr>
            <a:grpSpLocks/>
          </p:cNvGrpSpPr>
          <p:nvPr/>
        </p:nvGrpSpPr>
        <p:grpSpPr bwMode="auto">
          <a:xfrm>
            <a:off x="5105401" y="2590801"/>
            <a:ext cx="1228725" cy="1381125"/>
            <a:chOff x="2400" y="1680"/>
            <a:chExt cx="774" cy="870"/>
          </a:xfrm>
        </p:grpSpPr>
        <p:sp>
          <p:nvSpPr>
            <p:cNvPr id="21529" name="Line 25">
              <a:extLst>
                <a:ext uri="{FF2B5EF4-FFF2-40B4-BE49-F238E27FC236}">
                  <a16:creationId xmlns:a16="http://schemas.microsoft.com/office/drawing/2014/main" id="{1BB8017A-A715-49F7-B517-83B4700DE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680"/>
              <a:ext cx="0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0" name="Text Box 26">
              <a:extLst>
                <a:ext uri="{FF2B5EF4-FFF2-40B4-BE49-F238E27FC236}">
                  <a16:creationId xmlns:a16="http://schemas.microsoft.com/office/drawing/2014/main" id="{10F280B0-BA3F-4BCB-88D4-B61335D66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774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bg2"/>
                  </a:solidFill>
                  <a:latin typeface="Trebuchet MS" panose="020B0603020202020204" pitchFamily="34" charset="0"/>
                </a:rPr>
                <a:t>Deduction</a:t>
              </a:r>
            </a:p>
            <a:p>
              <a:r>
                <a:rPr lang="en-US" altLang="en-US">
                  <a:solidFill>
                    <a:schemeClr val="bg2"/>
                  </a:solidFill>
                  <a:latin typeface="Trebuchet MS" panose="020B0603020202020204" pitchFamily="34" charset="0"/>
                </a:rPr>
                <a:t>From 1st </a:t>
              </a:r>
            </a:p>
            <a:p>
              <a:r>
                <a:rPr lang="en-US" altLang="en-US">
                  <a:solidFill>
                    <a:schemeClr val="bg2"/>
                  </a:solidFill>
                  <a:latin typeface="Trebuchet MS" panose="020B0603020202020204" pitchFamily="34" charset="0"/>
                </a:rPr>
                <a:t>Principles</a:t>
              </a:r>
              <a:endParaRPr lang="en-US" altLang="en-US">
                <a:latin typeface="Times" panose="02020603050405020304" pitchFamily="18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94DD9E5-4A91-45C8-B69F-9F522D878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What has Happened to the Declarative Component in ACT-R?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DCBA28E3-D1EF-4466-B6C1-71C398A74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52601"/>
            <a:ext cx="83058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73138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544638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2116138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687638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3144838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602038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4059238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516438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It has bifurcated into two completely separate things: 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An increasingly watered-down set of principles for the representation of knowledge, which comes to be the contents of module buffers.  This is clearly a place where important new thinking is required.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An increasingly empirically well-founded set of principles (with a foundation in rational analysis) for how the brain performs controlled retrieval of information from declarative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DB759B8-F3E2-495E-B807-068FFA88688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9144000" cy="1143000"/>
          </a:xfrm>
        </p:spPr>
        <p:txBody>
          <a:bodyPr anchor="ctr"/>
          <a:lstStyle/>
          <a:p>
            <a:r>
              <a:rPr lang="en-US" altLang="en-US" sz="3600">
                <a:latin typeface="Helvetica" panose="020B0604020202020204" pitchFamily="34" charset="0"/>
              </a:rPr>
              <a:t>Buffers and Declarative Memory</a:t>
            </a:r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05F1582F-9A21-4700-84A8-7EBE0A6B0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14401"/>
            <a:ext cx="3276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Buffers associated with modules provide narrow paths of communication.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The contents of the buffers are called chunks.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Records of these   chunks are placed         in declarative memory.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>
                <a:latin typeface="Times" panose="02020603050405020304" pitchFamily="18" charset="0"/>
              </a:rPr>
              <a:t>These can be later retrieved and placed in the declarative buffer.</a:t>
            </a:r>
          </a:p>
        </p:txBody>
      </p:sp>
      <p:grpSp>
        <p:nvGrpSpPr>
          <p:cNvPr id="37892" name="Group 4">
            <a:extLst>
              <a:ext uri="{FF2B5EF4-FFF2-40B4-BE49-F238E27FC236}">
                <a16:creationId xmlns:a16="http://schemas.microsoft.com/office/drawing/2014/main" id="{3FA71D18-CCFE-4227-85E9-C268A96DD07C}"/>
              </a:ext>
            </a:extLst>
          </p:cNvPr>
          <p:cNvGrpSpPr>
            <a:grpSpLocks/>
          </p:cNvGrpSpPr>
          <p:nvPr/>
        </p:nvGrpSpPr>
        <p:grpSpPr bwMode="auto">
          <a:xfrm>
            <a:off x="4270376" y="1638300"/>
            <a:ext cx="6397625" cy="5219700"/>
            <a:chOff x="864" y="192"/>
            <a:chExt cx="4030" cy="3648"/>
          </a:xfrm>
        </p:grpSpPr>
        <p:sp>
          <p:nvSpPr>
            <p:cNvPr id="37893" name="Rectangle 5">
              <a:extLst>
                <a:ext uri="{FF2B5EF4-FFF2-40B4-BE49-F238E27FC236}">
                  <a16:creationId xmlns:a16="http://schemas.microsoft.com/office/drawing/2014/main" id="{B599341E-C839-4849-80C0-07C8C14D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312"/>
              <a:ext cx="864" cy="52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Manual</a:t>
              </a:r>
            </a:p>
          </p:txBody>
        </p:sp>
        <p:sp>
          <p:nvSpPr>
            <p:cNvPr id="37894" name="Rectangle 6">
              <a:extLst>
                <a:ext uri="{FF2B5EF4-FFF2-40B4-BE49-F238E27FC236}">
                  <a16:creationId xmlns:a16="http://schemas.microsoft.com/office/drawing/2014/main" id="{C465BD04-CE73-4C95-AF0F-BA7AFFE5C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310"/>
              <a:ext cx="864" cy="528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Vocal</a:t>
              </a:r>
            </a:p>
          </p:txBody>
        </p:sp>
        <p:sp>
          <p:nvSpPr>
            <p:cNvPr id="37895" name="Rectangle 7">
              <a:extLst>
                <a:ext uri="{FF2B5EF4-FFF2-40B4-BE49-F238E27FC236}">
                  <a16:creationId xmlns:a16="http://schemas.microsoft.com/office/drawing/2014/main" id="{1DD59568-90D6-4468-BCE4-33507339E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208"/>
              <a:ext cx="864" cy="52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Visual</a:t>
              </a:r>
            </a:p>
          </p:txBody>
        </p:sp>
        <p:sp>
          <p:nvSpPr>
            <p:cNvPr id="37896" name="Rectangle 8">
              <a:extLst>
                <a:ext uri="{FF2B5EF4-FFF2-40B4-BE49-F238E27FC236}">
                  <a16:creationId xmlns:a16="http://schemas.microsoft.com/office/drawing/2014/main" id="{C256BF2B-1AC0-43F8-B9BD-838A1893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205"/>
              <a:ext cx="864" cy="528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Aural</a:t>
              </a:r>
            </a:p>
          </p:txBody>
        </p:sp>
        <p:sp>
          <p:nvSpPr>
            <p:cNvPr id="37897" name="Rectangle 9">
              <a:extLst>
                <a:ext uri="{FF2B5EF4-FFF2-40B4-BE49-F238E27FC236}">
                  <a16:creationId xmlns:a16="http://schemas.microsoft.com/office/drawing/2014/main" id="{6FBE4D82-926B-4A76-93F0-5B75B9BDB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12"/>
              <a:ext cx="864" cy="52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Imaginal</a:t>
              </a:r>
            </a:p>
          </p:txBody>
        </p:sp>
        <p:sp>
          <p:nvSpPr>
            <p:cNvPr id="37898" name="Rectangle 10">
              <a:extLst>
                <a:ext uri="{FF2B5EF4-FFF2-40B4-BE49-F238E27FC236}">
                  <a16:creationId xmlns:a16="http://schemas.microsoft.com/office/drawing/2014/main" id="{EB8DC966-3AEE-4F5C-817B-440855E8D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912"/>
              <a:ext cx="864" cy="52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Declarative</a:t>
              </a:r>
            </a:p>
          </p:txBody>
        </p:sp>
        <p:sp>
          <p:nvSpPr>
            <p:cNvPr id="37899" name="Rectangle 11">
              <a:extLst>
                <a:ext uri="{FF2B5EF4-FFF2-40B4-BE49-F238E27FC236}">
                  <a16:creationId xmlns:a16="http://schemas.microsoft.com/office/drawing/2014/main" id="{C33EC5A0-CC5B-4D7C-8B02-BC77E6E32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92"/>
              <a:ext cx="864" cy="52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Goal</a:t>
              </a:r>
            </a:p>
          </p:txBody>
        </p:sp>
        <p:sp>
          <p:nvSpPr>
            <p:cNvPr id="37900" name="Rectangle 12">
              <a:extLst>
                <a:ext uri="{FF2B5EF4-FFF2-40B4-BE49-F238E27FC236}">
                  <a16:creationId xmlns:a16="http://schemas.microsoft.com/office/drawing/2014/main" id="{FE3BB60B-D101-41DA-A8B2-C44D41047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7" y="1776"/>
              <a:ext cx="864" cy="52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imes" panose="02020603050405020304" pitchFamily="18" charset="0"/>
                </a:rPr>
                <a:t>Procedural</a:t>
              </a:r>
            </a:p>
          </p:txBody>
        </p:sp>
        <p:sp>
          <p:nvSpPr>
            <p:cNvPr id="37901" name="Line 13">
              <a:extLst>
                <a:ext uri="{FF2B5EF4-FFF2-40B4-BE49-F238E27FC236}">
                  <a16:creationId xmlns:a16="http://schemas.microsoft.com/office/drawing/2014/main" id="{C4E18CF9-BFCF-4E60-8A56-CE9F8C866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9" y="72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Line 14">
              <a:extLst>
                <a:ext uri="{FF2B5EF4-FFF2-40B4-BE49-F238E27FC236}">
                  <a16:creationId xmlns:a16="http://schemas.microsoft.com/office/drawing/2014/main" id="{9493A9D4-5189-4158-8A37-A90278E8A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40"/>
              <a:ext cx="43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Line 15">
              <a:extLst>
                <a:ext uri="{FF2B5EF4-FFF2-40B4-BE49-F238E27FC236}">
                  <a16:creationId xmlns:a16="http://schemas.microsoft.com/office/drawing/2014/main" id="{E9CAF455-6443-46FF-828A-F6F3ADAC1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1440"/>
              <a:ext cx="43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Line 16">
              <a:extLst>
                <a:ext uri="{FF2B5EF4-FFF2-40B4-BE49-F238E27FC236}">
                  <a16:creationId xmlns:a16="http://schemas.microsoft.com/office/drawing/2014/main" id="{BDD63AB9-0329-4C19-868B-C071F18E9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2016"/>
              <a:ext cx="72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5" name="Line 17">
              <a:extLst>
                <a:ext uri="{FF2B5EF4-FFF2-40B4-BE49-F238E27FC236}">
                  <a16:creationId xmlns:a16="http://schemas.microsoft.com/office/drawing/2014/main" id="{B04C9D8E-E5FB-481D-ABBB-1211270D2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016"/>
              <a:ext cx="72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6" name="Line 18">
              <a:extLst>
                <a:ext uri="{FF2B5EF4-FFF2-40B4-BE49-F238E27FC236}">
                  <a16:creationId xmlns:a16="http://schemas.microsoft.com/office/drawing/2014/main" id="{33FFD527-95D8-4F96-9A3B-B23DED267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2304"/>
              <a:ext cx="528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Line 19">
              <a:extLst>
                <a:ext uri="{FF2B5EF4-FFF2-40B4-BE49-F238E27FC236}">
                  <a16:creationId xmlns:a16="http://schemas.microsoft.com/office/drawing/2014/main" id="{F2178112-240B-4162-986C-DD130CAC0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304"/>
              <a:ext cx="528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08" name="Group 20">
            <a:extLst>
              <a:ext uri="{FF2B5EF4-FFF2-40B4-BE49-F238E27FC236}">
                <a16:creationId xmlns:a16="http://schemas.microsoft.com/office/drawing/2014/main" id="{8D5DD223-20E2-4381-B446-18640CDB54A3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286000"/>
            <a:ext cx="3962400" cy="3962400"/>
            <a:chOff x="2064" y="1200"/>
            <a:chExt cx="2496" cy="2496"/>
          </a:xfrm>
        </p:grpSpPr>
        <p:sp>
          <p:nvSpPr>
            <p:cNvPr id="37909" name="Oval 21">
              <a:extLst>
                <a:ext uri="{FF2B5EF4-FFF2-40B4-BE49-F238E27FC236}">
                  <a16:creationId xmlns:a16="http://schemas.microsoft.com/office/drawing/2014/main" id="{6ACBCF0F-90F5-4D67-B06C-5CFF5765C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776"/>
              <a:ext cx="240" cy="24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Oval 22">
              <a:extLst>
                <a:ext uri="{FF2B5EF4-FFF2-40B4-BE49-F238E27FC236}">
                  <a16:creationId xmlns:a16="http://schemas.microsoft.com/office/drawing/2014/main" id="{31FBFE22-1DE2-4EA9-9ACC-8582556C5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5" y="1200"/>
              <a:ext cx="240" cy="24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1" name="Oval 23">
              <a:extLst>
                <a:ext uri="{FF2B5EF4-FFF2-40B4-BE49-F238E27FC236}">
                  <a16:creationId xmlns:a16="http://schemas.microsoft.com/office/drawing/2014/main" id="{95E34852-6CBA-4CBE-8D9E-C19929CEF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776"/>
              <a:ext cx="240" cy="24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2" name="Oval 24">
              <a:extLst>
                <a:ext uri="{FF2B5EF4-FFF2-40B4-BE49-F238E27FC236}">
                  <a16:creationId xmlns:a16="http://schemas.microsoft.com/office/drawing/2014/main" id="{1876DAE2-1137-4822-8732-CEB11AD82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3" name="Oval 25">
              <a:extLst>
                <a:ext uri="{FF2B5EF4-FFF2-40B4-BE49-F238E27FC236}">
                  <a16:creationId xmlns:a16="http://schemas.microsoft.com/office/drawing/2014/main" id="{85C9F89D-44F5-4C25-AC42-8DAE7B8AD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45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Oval 26">
              <a:extLst>
                <a:ext uri="{FF2B5EF4-FFF2-40B4-BE49-F238E27FC236}">
                  <a16:creationId xmlns:a16="http://schemas.microsoft.com/office/drawing/2014/main" id="{BA3D9859-82B2-4704-AA09-7999EDD5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408"/>
              <a:ext cx="240" cy="240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5" name="Oval 27">
              <a:extLst>
                <a:ext uri="{FF2B5EF4-FFF2-40B4-BE49-F238E27FC236}">
                  <a16:creationId xmlns:a16="http://schemas.microsoft.com/office/drawing/2014/main" id="{D895BD56-E274-4691-A0CD-F8E14254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88"/>
              <a:ext cx="240" cy="240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16" name="Line 28">
            <a:extLst>
              <a:ext uri="{FF2B5EF4-FFF2-40B4-BE49-F238E27FC236}">
                <a16:creationId xmlns:a16="http://schemas.microsoft.com/office/drawing/2014/main" id="{C7EFB5E6-2253-4218-BEC3-656D907BE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057400"/>
            <a:ext cx="1219200" cy="274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Line 29">
            <a:extLst>
              <a:ext uri="{FF2B5EF4-FFF2-40B4-BE49-F238E27FC236}">
                <a16:creationId xmlns:a16="http://schemas.microsoft.com/office/drawing/2014/main" id="{CB924C2F-D89A-41B2-9282-B5ADC5201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429000"/>
            <a:ext cx="3886200" cy="2362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Line 30">
            <a:extLst>
              <a:ext uri="{FF2B5EF4-FFF2-40B4-BE49-F238E27FC236}">
                <a16:creationId xmlns:a16="http://schemas.microsoft.com/office/drawing/2014/main" id="{1DB1F715-48EC-491B-A7BB-1DA3909BA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276600"/>
            <a:ext cx="1752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Line 31">
            <a:extLst>
              <a:ext uri="{FF2B5EF4-FFF2-40B4-BE49-F238E27FC236}">
                <a16:creationId xmlns:a16="http://schemas.microsoft.com/office/drawing/2014/main" id="{6334B192-99AA-4432-9B29-A2C4C1BE0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2895600"/>
            <a:ext cx="57912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BF9D0-79D7-4D92-B06D-7B7FFF61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science is the interdisciplinary, scientific study of the mind and its processes. It examines the nature, the tasks, and the functions of cognition (in a broad sense).</a:t>
            </a:r>
          </a:p>
          <a:p>
            <a:pPr lvl="1"/>
            <a:endParaRPr lang="en-US" dirty="0"/>
          </a:p>
          <a:p>
            <a:r>
              <a:rPr lang="en-US" dirty="0"/>
              <a:t>Cognitive Science is a large field and we will only cover it briefly</a:t>
            </a:r>
          </a:p>
          <a:p>
            <a:pPr lvl="1"/>
            <a:r>
              <a:rPr lang="en-US" dirty="0"/>
              <a:t>Primarily to help us understand how people use and understand visualizations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244A52-DE7E-45ED-8F97-FDD9545D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7014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B5542B-C388-4DB6-8B33-001EACF1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primarily interested in a few specific aspects of cognitive science: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Attention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how humans select important information from mass sense input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Knowledge and Processing of Language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How humans use </a:t>
            </a:r>
            <a:r>
              <a:rPr lang="en-US" i="1" dirty="0">
                <a:solidFill>
                  <a:schemeClr val="accent3"/>
                </a:solidFill>
              </a:rPr>
              <a:t>shared</a:t>
            </a:r>
            <a:r>
              <a:rPr lang="en-US" dirty="0">
                <a:solidFill>
                  <a:schemeClr val="accent3"/>
                </a:solidFill>
              </a:rPr>
              <a:t> symbols to communicate abstract ideas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Learning and Development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How people learn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Memory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How people remember in the short and long term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Perception</a:t>
            </a:r>
            <a:r>
              <a:rPr lang="en-US" dirty="0"/>
              <a:t>: </a:t>
            </a:r>
            <a:r>
              <a:rPr lang="en-US" dirty="0">
                <a:solidFill>
                  <a:schemeClr val="accent3"/>
                </a:solidFill>
              </a:rPr>
              <a:t>How we take information and process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61E05-C78C-4562-9840-53521AE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View of 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302015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2A8389-8714-4058-AC8F-8B0595466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aspect of cognitive science in data visualization</a:t>
            </a:r>
          </a:p>
          <a:p>
            <a:endParaRPr lang="en-US" dirty="0"/>
          </a:p>
          <a:p>
            <a:r>
              <a:rPr lang="en-US" b="1" dirty="0"/>
              <a:t>cognitive load</a:t>
            </a:r>
            <a:r>
              <a:rPr lang="en-US" dirty="0"/>
              <a:t> refers to the effort being used in the working memory. Cognitive load theory differentiates cognitive load into three types:</a:t>
            </a:r>
          </a:p>
          <a:p>
            <a:r>
              <a:rPr lang="en-US" b="1" i="1" dirty="0"/>
              <a:t>Intrinsic</a:t>
            </a:r>
            <a:r>
              <a:rPr lang="en-US" b="1" dirty="0"/>
              <a:t> cognitive load</a:t>
            </a:r>
            <a:r>
              <a:rPr lang="en-US" dirty="0"/>
              <a:t> is the effort associated with a specific topic, </a:t>
            </a:r>
          </a:p>
          <a:p>
            <a:r>
              <a:rPr lang="en-US" b="1" i="1" dirty="0"/>
              <a:t>Extraneous</a:t>
            </a:r>
            <a:r>
              <a:rPr lang="en-US" b="1" dirty="0"/>
              <a:t> cognitive load </a:t>
            </a:r>
            <a:r>
              <a:rPr lang="en-US" dirty="0"/>
              <a:t>refers to the way information or tasks are presented to a learner</a:t>
            </a:r>
          </a:p>
          <a:p>
            <a:r>
              <a:rPr lang="en-US" b="1" i="1" dirty="0"/>
              <a:t>Germane</a:t>
            </a:r>
            <a:r>
              <a:rPr lang="en-US" b="1" dirty="0"/>
              <a:t> cognitive load </a:t>
            </a:r>
            <a:r>
              <a:rPr lang="en-US" dirty="0"/>
              <a:t>refers to the work put into creating a permanent store of knowledge, or a schema.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DAFDD-13E2-43D7-888C-0521B316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Load</a:t>
            </a:r>
          </a:p>
        </p:txBody>
      </p:sp>
    </p:spTree>
    <p:extLst>
      <p:ext uri="{BB962C8B-B14F-4D97-AF65-F5344CB8AC3E}">
        <p14:creationId xmlns:p14="http://schemas.microsoft.com/office/powerpoint/2010/main" val="40450582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ollege of Sci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33"/>
      </a:accent1>
      <a:accent2>
        <a:srgbClr val="FFCC33"/>
      </a:accent2>
      <a:accent3>
        <a:srgbClr val="007DC5"/>
      </a:accent3>
      <a:accent4>
        <a:srgbClr val="A62380"/>
      </a:accent4>
      <a:accent5>
        <a:srgbClr val="F37021"/>
      </a:accent5>
      <a:accent6>
        <a:srgbClr val="BCD631"/>
      </a:accent6>
      <a:hlink>
        <a:srgbClr val="3EC2CF"/>
      </a:hlink>
      <a:folHlink>
        <a:srgbClr val="6B46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3571</Words>
  <Application>Microsoft Office PowerPoint</Application>
  <PresentationFormat>Widescreen</PresentationFormat>
  <Paragraphs>669</Paragraphs>
  <Slides>69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Wingdings</vt:lpstr>
      <vt:lpstr>Times</vt:lpstr>
      <vt:lpstr>Times New Roman</vt:lpstr>
      <vt:lpstr>Calibri</vt:lpstr>
      <vt:lpstr>Symbol</vt:lpstr>
      <vt:lpstr>Helvetica</vt:lpstr>
      <vt:lpstr>New York</vt:lpstr>
      <vt:lpstr>Arial</vt:lpstr>
      <vt:lpstr>Trebuchet MS</vt:lpstr>
      <vt:lpstr>Myriad Pro</vt:lpstr>
      <vt:lpstr>Courier</vt:lpstr>
      <vt:lpstr>Custom Design</vt:lpstr>
      <vt:lpstr>Document</vt:lpstr>
      <vt:lpstr>Scientific and Statistical Visualization</vt:lpstr>
      <vt:lpstr>PowerPoint Presentation</vt:lpstr>
      <vt:lpstr>vi·su·al·i·za·tion</vt:lpstr>
      <vt:lpstr>Visualization</vt:lpstr>
      <vt:lpstr>Good Data Visualization…</vt:lpstr>
      <vt:lpstr>PowerPoint Presentation</vt:lpstr>
      <vt:lpstr>Cognitive Science</vt:lpstr>
      <vt:lpstr>High-level View of Cognitive Science</vt:lpstr>
      <vt:lpstr>Cognitive Load</vt:lpstr>
      <vt:lpstr>Cognitive Load Takeaway</vt:lpstr>
      <vt:lpstr>ACT-R (1983)</vt:lpstr>
      <vt:lpstr>A Standard Model of the Mind  </vt:lpstr>
      <vt:lpstr>Minds</vt:lpstr>
      <vt:lpstr>Approaches to Understanding Minds</vt:lpstr>
      <vt:lpstr>Towards a Common Understanding</vt:lpstr>
      <vt:lpstr>A Standard Model of Particle Physics</vt:lpstr>
      <vt:lpstr>A Standard Model of The Mind (SMM)</vt:lpstr>
      <vt:lpstr>ACT-R, Soar &amp; Sigma</vt:lpstr>
      <vt:lpstr>A Standard Model of The Mind (cont.)</vt:lpstr>
      <vt:lpstr>Some Precedents*</vt:lpstr>
      <vt:lpstr>Deliberate Act Level (~100 ms)</vt:lpstr>
      <vt:lpstr>Standard Model and Symbol Systems</vt:lpstr>
      <vt:lpstr>Standard Model</vt:lpstr>
      <vt:lpstr>Standard Model (cont.)</vt:lpstr>
      <vt:lpstr>A. Structure and Processing</vt:lpstr>
      <vt:lpstr>B. Memory and Content</vt:lpstr>
      <vt:lpstr>C. Learning</vt:lpstr>
      <vt:lpstr>D. Perception and Motor</vt:lpstr>
      <vt:lpstr>Analysis of Three Architectures</vt:lpstr>
      <vt:lpstr>Conclusion</vt:lpstr>
      <vt:lpstr>What is ACT-R?</vt:lpstr>
      <vt:lpstr>What is ACT-R?</vt:lpstr>
      <vt:lpstr>What is ACT-R?</vt:lpstr>
      <vt:lpstr>Overview of ACT-R</vt:lpstr>
      <vt:lpstr>Overview of ACT-R</vt:lpstr>
      <vt:lpstr>Perceptual-Motor Modules</vt:lpstr>
      <vt:lpstr>Perceptual-Motor Modules</vt:lpstr>
      <vt:lpstr>Perceptual-Motor Modules</vt:lpstr>
      <vt:lpstr>Declarative Module</vt:lpstr>
      <vt:lpstr>Declarative Module</vt:lpstr>
      <vt:lpstr>Procedural Module</vt:lpstr>
      <vt:lpstr>Procedural Module</vt:lpstr>
      <vt:lpstr>Procedural Module</vt:lpstr>
      <vt:lpstr>Procedural Module</vt:lpstr>
      <vt:lpstr>Buffers</vt:lpstr>
      <vt:lpstr>Buffers</vt:lpstr>
      <vt:lpstr>Overview of ACT-R</vt:lpstr>
      <vt:lpstr>Counting Example</vt:lpstr>
      <vt:lpstr>Subsymbolic Level</vt:lpstr>
      <vt:lpstr>Subsymbolic Level</vt:lpstr>
      <vt:lpstr>Production Utility</vt:lpstr>
      <vt:lpstr>Subsymbolic Level</vt:lpstr>
      <vt:lpstr>Chunk Activation</vt:lpstr>
      <vt:lpstr>Chunk Activation</vt:lpstr>
      <vt:lpstr>Chunk Activation</vt:lpstr>
      <vt:lpstr>Chunk Activation</vt:lpstr>
      <vt:lpstr>Probability of Retrieval</vt:lpstr>
      <vt:lpstr>Retrieval Time</vt:lpstr>
      <vt:lpstr>Subsymbolic Level</vt:lpstr>
      <vt:lpstr>ACT-R: The Oldest Core Principles</vt:lpstr>
      <vt:lpstr>Modules in ACT-R 6.0</vt:lpstr>
      <vt:lpstr>ACT-R Module-Region Mappings</vt:lpstr>
      <vt:lpstr>The Procedural Component in ACT-R has Evolved from Computer Science Notation to Description of the Brain’s Action Selection</vt:lpstr>
      <vt:lpstr>The First Real ACT-R Production Rule</vt:lpstr>
      <vt:lpstr>The Second Real ACT-R Production Rule</vt:lpstr>
      <vt:lpstr>Attributes of Production Rules</vt:lpstr>
      <vt:lpstr>Learning of New Production Rules</vt:lpstr>
      <vt:lpstr>What has Happened to the Declarative Component in ACT-R?</vt:lpstr>
      <vt:lpstr>Buffers and Declarative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and Statistical Visualization</dc:title>
  <dc:creator>Maiku Iguru</dc:creator>
  <cp:lastModifiedBy>Maiku Iguru</cp:lastModifiedBy>
  <cp:revision>5</cp:revision>
  <dcterms:created xsi:type="dcterms:W3CDTF">2019-01-22T20:42:07Z</dcterms:created>
  <dcterms:modified xsi:type="dcterms:W3CDTF">2019-02-05T18:44:45Z</dcterms:modified>
</cp:coreProperties>
</file>